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1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6858000" cy="9144000" type="screen4x3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95878" autoAdjust="0"/>
  </p:normalViewPr>
  <p:slideViewPr>
    <p:cSldViewPr>
      <p:cViewPr>
        <p:scale>
          <a:sx n="66" d="100"/>
          <a:sy n="66" d="100"/>
        </p:scale>
        <p:origin x="-2262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1CE0-7E2E-4B1E-AF85-A80E92900024}" type="datetimeFigureOut">
              <a:rPr lang="sk-SK" smtClean="0"/>
              <a:pPr/>
              <a:t>7.12.2016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0" y="251519"/>
            <a:ext cx="6858000" cy="806489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endParaRPr lang="sk-SK" sz="4800" kern="10" normalizeH="1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88913" y="8215338"/>
            <a:ext cx="66690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 i="1" dirty="0">
                <a:solidFill>
                  <a:srgbClr val="FF0000"/>
                </a:solidFill>
              </a:rPr>
              <a:t>Detský domov „Lienka“ Veľké Kapušany</a:t>
            </a:r>
          </a:p>
          <a:p>
            <a:pPr algn="ctr"/>
            <a:r>
              <a:rPr lang="sk-SK" sz="1600" i="1" dirty="0"/>
              <a:t>ul</a:t>
            </a:r>
            <a:r>
              <a:rPr lang="sk-SK" sz="1600" i="1" dirty="0" smtClean="0"/>
              <a:t>. Juraja </a:t>
            </a:r>
            <a:r>
              <a:rPr lang="sk-SK" sz="1600" i="1" dirty="0"/>
              <a:t>Dózsu 32, 079 01 Veľké </a:t>
            </a:r>
            <a:r>
              <a:rPr lang="sk-SK" sz="1600" i="1" dirty="0" smtClean="0"/>
              <a:t>Kapušany</a:t>
            </a:r>
          </a:p>
          <a:p>
            <a:pPr algn="ctr"/>
            <a:r>
              <a:rPr lang="sk-SK" sz="1600" i="1" dirty="0" err="1" smtClean="0"/>
              <a:t>www.dedlienka.sk</a:t>
            </a:r>
            <a:endParaRPr lang="sk-SK" sz="1600" i="1" dirty="0" smtClean="0"/>
          </a:p>
          <a:p>
            <a:pPr algn="ctr"/>
            <a:endParaRPr lang="sk-SK" sz="2000" i="1" dirty="0"/>
          </a:p>
        </p:txBody>
      </p:sp>
      <p:pic>
        <p:nvPicPr>
          <p:cNvPr id="13313" name="Picture 1" descr="C:\Users\14\Desktop\renata\kalendár 2017\kalendár\Scan2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0"/>
            <a:ext cx="6072230" cy="665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/>
          <p:cNvSpPr/>
          <p:nvPr/>
        </p:nvSpPr>
        <p:spPr>
          <a:xfrm>
            <a:off x="404664" y="827584"/>
            <a:ext cx="6120680" cy="958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Kalendár </a:t>
            </a:r>
            <a:r>
              <a:rPr lang="sk-SK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sk-SK" sz="8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017</a:t>
            </a:r>
            <a:endParaRPr lang="sk-SK" sz="8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2918" y="5929322"/>
            <a:ext cx="5760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6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Naše </a:t>
            </a:r>
            <a:r>
              <a:rPr lang="cs-CZ" sz="6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najkrajšie</a:t>
            </a:r>
            <a:endParaRPr lang="cs-CZ" sz="60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cs-CZ" sz="6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6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slniečka</a:t>
            </a:r>
            <a:endParaRPr lang="cs-CZ" sz="6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0808" y="-396552"/>
            <a:ext cx="3014092" cy="1397504"/>
          </a:xfrm>
        </p:spPr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September 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620688" y="4932040"/>
          <a:ext cx="5694131" cy="4000524"/>
        </p:xfrm>
        <a:graphic>
          <a:graphicData uri="http://schemas.openxmlformats.org/drawingml/2006/table">
            <a:tbl>
              <a:tblPr/>
              <a:tblGrid>
                <a:gridCol w="804965"/>
                <a:gridCol w="804965"/>
                <a:gridCol w="1012367"/>
                <a:gridCol w="1123842"/>
                <a:gridCol w="1048919"/>
                <a:gridCol w="899073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Rozália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Bystrík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Eugénia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Vladislav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Regína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Mária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Konštantín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Alica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Ctibor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Ľuboslav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Cyprián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Marianna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Ľudomil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Matúš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Václav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ústavy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Miriama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Sedembolestná Panna Mária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Móric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Michaela 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Martina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Ľudmila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Zdenka</a:t>
                      </a:r>
                      <a:endParaRPr lang="sk-SK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Jarolím</a:t>
                      </a:r>
                      <a:endParaRPr lang="sk-SK" sz="9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Belo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Oleg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Olympia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Ľuboš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BlokTextu 5"/>
          <p:cNvSpPr txBox="1"/>
          <p:nvPr/>
        </p:nvSpPr>
        <p:spPr>
          <a:xfrm rot="20423464">
            <a:off x="1453112" y="6613210"/>
            <a:ext cx="79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smtClean="0">
                <a:solidFill>
                  <a:srgbClr val="FF0000"/>
                </a:solidFill>
              </a:rPr>
              <a:t>Škola volá!</a:t>
            </a:r>
            <a:endParaRPr lang="sk-SK" sz="2000" b="1" i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0108" y="4000496"/>
            <a:ext cx="5171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Slniečko si pripravilo školskú tašku, šlabikár, ceruzky aj písanky.</a:t>
            </a:r>
          </a:p>
          <a:p>
            <a:pPr algn="ctr"/>
            <a:r>
              <a:rPr lang="sk-SK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„Neodchádzaj slniečko, aj keď je už leto preč!“, volá  za ním </a:t>
            </a:r>
            <a:r>
              <a:rPr lang="sk-SK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Nikolas</a:t>
            </a:r>
            <a:r>
              <a:rPr lang="sk-SK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sk-SK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Svieť nám ešte aj na jeseň, zaspievame Ti  v škole  pieseň.</a:t>
            </a:r>
          </a:p>
          <a:p>
            <a:pPr algn="ctr"/>
            <a:r>
              <a:rPr lang="sk-SK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 v zime sa nám ukáž denne, hoci len zubato a jemne.</a:t>
            </a:r>
            <a:endParaRPr lang="sk-SK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4\Desktop\renata\kalendár 2017\kalendár\Scan2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1678" y="-71470"/>
            <a:ext cx="292895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80" descr="dglxass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7604">
            <a:off x="557735" y="2480997"/>
            <a:ext cx="714380" cy="8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85184" y="3491880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Eugénia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_Scan2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0020" y="-282688"/>
            <a:ext cx="343521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43408" y="827584"/>
            <a:ext cx="1573932" cy="3197704"/>
          </a:xfrm>
        </p:spPr>
        <p:txBody>
          <a:bodyPr vert="vert270"/>
          <a:lstStyle/>
          <a:p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Okt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ó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ber </a:t>
            </a:r>
            <a:endParaRPr lang="sk-SK" b="1" i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68760" y="478802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				</a:t>
            </a:r>
            <a:endParaRPr lang="sk-SK" i="1" dirty="0"/>
          </a:p>
        </p:txBody>
      </p:sp>
      <p:pic>
        <p:nvPicPr>
          <p:cNvPr id="10" name="Picture 337" descr="MC90023941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6786578"/>
            <a:ext cx="1190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279"/>
          <p:cNvGraphicFramePr>
            <a:graphicFrameLocks noGrp="1"/>
          </p:cNvGraphicFramePr>
          <p:nvPr/>
        </p:nvGraphicFramePr>
        <p:xfrm>
          <a:off x="500042" y="4929190"/>
          <a:ext cx="5929353" cy="3796692"/>
        </p:xfrm>
        <a:graphic>
          <a:graphicData uri="http://schemas.openxmlformats.org/drawingml/2006/table">
            <a:tbl>
              <a:tblPr/>
              <a:tblGrid>
                <a:gridCol w="874819"/>
                <a:gridCol w="871820"/>
                <a:gridCol w="877819"/>
                <a:gridCol w="791364"/>
                <a:gridCol w="966743"/>
                <a:gridCol w="773394"/>
                <a:gridCol w="773394"/>
              </a:tblGrid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Dionýz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Vladimíra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Alojza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Šimon,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Simona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Slavomíra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Hedviga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Kvetoslava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Aurélia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František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Valentína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Lukáš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Aurel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Viera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Maximilián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Kristián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Demeter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Natália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Koloman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Vendelín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Sabína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Eliška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Uršuľa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Dobromila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Arnold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Brigita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Terézia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Sergej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Klára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500306" y="4000496"/>
            <a:ext cx="4643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Moje milé slniečko, som len malé dievčatko.</a:t>
            </a:r>
          </a:p>
          <a:p>
            <a:r>
              <a:rPr lang="sk-SK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 však múdra ja to viem, o vitamín D ťa prosiť chcem!</a:t>
            </a:r>
          </a:p>
          <a:p>
            <a:r>
              <a:rPr lang="sk-SK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Svieť nám aspoň trošku len, nech v zime nechorľaviem.</a:t>
            </a:r>
            <a:endParaRPr lang="sk-SK" sz="1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Výsledok vyhľadávania obrázkov pre dopyt jesenné slniečko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02"/>
            <a:ext cx="2298821" cy="192882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661248" y="3563888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Šarlota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5776" y="-571536"/>
            <a:ext cx="1584176" cy="5050112"/>
          </a:xfrm>
        </p:spPr>
        <p:txBody>
          <a:bodyPr vert="vert270"/>
          <a:lstStyle/>
          <a:p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November </a:t>
            </a:r>
            <a:endParaRPr lang="sk-SK" b="1" i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229200" y="1763688"/>
            <a:ext cx="16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/>
          </a:p>
        </p:txBody>
      </p:sp>
      <p:graphicFrame>
        <p:nvGraphicFramePr>
          <p:cNvPr id="10" name="Group 279"/>
          <p:cNvGraphicFramePr>
            <a:graphicFrameLocks noGrp="1"/>
          </p:cNvGraphicFramePr>
          <p:nvPr/>
        </p:nvGraphicFramePr>
        <p:xfrm>
          <a:off x="214290" y="4426068"/>
          <a:ext cx="6429420" cy="4425534"/>
        </p:xfrm>
        <a:graphic>
          <a:graphicData uri="http://schemas.openxmlformats.org/drawingml/2006/table">
            <a:tbl>
              <a:tblPr/>
              <a:tblGrid>
                <a:gridCol w="1000132"/>
                <a:gridCol w="1161105"/>
                <a:gridCol w="999666"/>
                <a:gridCol w="1339691"/>
                <a:gridCol w="1000132"/>
                <a:gridCol w="928694"/>
              </a:tblGrid>
              <a:tr h="563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Renáta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Félix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Elvíra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Henrieta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Sviatok všetkých svätých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Denis, Denisa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Bohumír, Bohumíra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Leopold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Leopolda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Cecília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Vratko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Pamiatka zosnulých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Teodor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Agnesa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Ondrej,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Andrej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Hubert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boja za slobodu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demokraciu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Klaudia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Emília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Martin,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Maroš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Katarína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Imrich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Svätopluk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Alžbeta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Kornel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C:\Users\14\Desktop\renata\kalendár 2017\kalendár\Scan2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95013" y="-294804"/>
            <a:ext cx="2836607" cy="4283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86" descr="MC90041353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3071802"/>
            <a:ext cx="145536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Výsledok vyhľadávania obrázkov pre dopyt tekvica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702" y="3271114"/>
            <a:ext cx="1000132" cy="965127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2071678" y="3428992"/>
            <a:ext cx="2967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Slniečko, ty veľká zlatá lopta,</a:t>
            </a:r>
          </a:p>
          <a:p>
            <a:r>
              <a:rPr lang="sk-SK" sz="1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zahraj sa s nami chvíľu hopsa, hopsa!</a:t>
            </a:r>
          </a:p>
          <a:p>
            <a:r>
              <a:rPr lang="sk-SK" sz="1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Nesmúť a zažiar nám na rozlúčku ešte,</a:t>
            </a:r>
          </a:p>
          <a:p>
            <a:r>
              <a:rPr lang="sk-SK" sz="1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opäť sa stretneme  na jar a v lete.</a:t>
            </a:r>
            <a:endParaRPr lang="sk-SK" sz="1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85184" y="2915816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Marcela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4096" cy="4176464"/>
          </a:xfrm>
        </p:spPr>
        <p:txBody>
          <a:bodyPr vert="vert270">
            <a:normAutofit/>
          </a:bodyPr>
          <a:lstStyle/>
          <a:p>
            <a:r>
              <a:rPr lang="sk-SK" b="1" i="1" dirty="0" smtClean="0">
                <a:solidFill>
                  <a:srgbClr val="00B050"/>
                </a:solidFill>
                <a:latin typeface="Garamond" pitchFamily="18" charset="0"/>
              </a:rPr>
              <a:t>December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  <a:endParaRPr lang="sk-SK" b="1" i="1" dirty="0">
              <a:solidFill>
                <a:srgbClr val="00B050"/>
              </a:solidFill>
            </a:endParaRPr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714356" y="4572000"/>
          <a:ext cx="5643869" cy="4287262"/>
        </p:xfrm>
        <a:graphic>
          <a:graphicData uri="http://schemas.openxmlformats.org/drawingml/2006/table">
            <a:tbl>
              <a:tblPr/>
              <a:tblGrid>
                <a:gridCol w="876535"/>
                <a:gridCol w="876535"/>
                <a:gridCol w="876535"/>
                <a:gridCol w="876535"/>
                <a:gridCol w="876535"/>
                <a:gridCol w="1261194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Barbora,</a:t>
                      </a:r>
                    </a:p>
                    <a:p>
                      <a:pPr algn="ctr"/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Barbara</a:t>
                      </a:r>
                      <a:endParaRPr lang="sk-SK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Sláva,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Slávka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sviatok vianočný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Otília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Judita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sviatok vianočný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Štefan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Mikuláš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Dagmara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Filoména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Ambróz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Branislava,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Bronislava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Ivana,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Ivona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Edmund, Edmunda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Adela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Bibiána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Izabela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Albína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Nadežda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Dávid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sk-SK" sz="9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Oldrich</a:t>
                      </a:r>
                      <a:endParaRPr lang="sk-SK" sz="9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Radúz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Kornélia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Štedrý deň,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Adam a Eva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Silvester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Obrázok 12" descr="http://www.vychovavatelka.sk/zaujmove_cinnosti/spolocenskovedna/zvyky%20a%20tradicie/Vianoce/obrazky/angel1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4532" flipH="1">
            <a:off x="5491982" y="2629831"/>
            <a:ext cx="1318420" cy="109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786190" y="357158"/>
            <a:ext cx="24288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Vianočné slniečko 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nemá veľkú silu,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chceme si s ním  užiť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tú prekrásnu chvíľu.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 vianočný stromček 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sme si ho dali,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nech nám   na Vianoce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 hviezdičkami žiari.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 darčeky pod  stromčekom bude nám svietiť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my sa spolu so slniečkom budeme tešiť.</a:t>
            </a:r>
          </a:p>
          <a:p>
            <a:pPr algn="ctr"/>
            <a:endParaRPr lang="sk-SK" sz="1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Prajeme  Vám  pokojné prežitie vianočných sviatkov 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všetko najlepšie</a:t>
            </a:r>
          </a:p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 Novom roku 2018.</a:t>
            </a:r>
            <a:endParaRPr lang="sk-SK" sz="1400" dirty="0"/>
          </a:p>
        </p:txBody>
      </p:sp>
      <p:pic>
        <p:nvPicPr>
          <p:cNvPr id="1026" name="Picture 2" descr="Výsledok vyhľadávania obrázkov pre dopyt mikuláš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74" y="5429256"/>
            <a:ext cx="1357322" cy="1424259"/>
          </a:xfrm>
          <a:prstGeom prst="rect">
            <a:avLst/>
          </a:prstGeom>
          <a:noFill/>
        </p:spPr>
      </p:pic>
      <p:pic>
        <p:nvPicPr>
          <p:cNvPr id="3" name="Picture 2" descr="C:\Users\14\Desktop\renata\kalendár 2017\kalendár\Scan2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94" y="428596"/>
            <a:ext cx="2851144" cy="403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ovéPole 8"/>
          <p:cNvSpPr txBox="1"/>
          <p:nvPr/>
        </p:nvSpPr>
        <p:spPr>
          <a:xfrm>
            <a:off x="3068960" y="42119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Patrik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48" y="0"/>
            <a:ext cx="6172200" cy="1142976"/>
          </a:xfrm>
        </p:spPr>
        <p:txBody>
          <a:bodyPr>
            <a:normAutofit fontScale="90000"/>
          </a:bodyPr>
          <a:lstStyle/>
          <a:p>
            <a:r>
              <a:rPr lang="en-US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JANUÁR</a:t>
            </a:r>
            <a:r>
              <a:rPr lang="sk-SK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 2017</a:t>
            </a:r>
            <a:r>
              <a:rPr lang="en-US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en-US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</a:br>
            <a:endParaRPr lang="sk-SK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7" name="Picture 336" descr="dglxasset[5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85569">
            <a:off x="1494453" y="6994197"/>
            <a:ext cx="900662" cy="5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14290" y="3929058"/>
            <a:ext cx="6747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Nový  rok sa začína, na starý len  spomínam.</a:t>
            </a:r>
          </a:p>
          <a:p>
            <a:pPr algn="ctr"/>
            <a:r>
              <a:rPr lang="sk-SK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 Novom roku  Vám  želáme zdravie, šťastie,  lásku a na tvári  žiadnu  vrásku.</a:t>
            </a:r>
          </a:p>
          <a:p>
            <a:pPr algn="ctr"/>
            <a:r>
              <a:rPr lang="sk-SK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Usmiate  slniečko  nech Vám po celý rok  žiari a sprevádza Vás nielen v tomto kalendári !</a:t>
            </a:r>
            <a:endParaRPr lang="sk-SK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34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75" y="64291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74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75" y="2928926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oup 279"/>
          <p:cNvGraphicFramePr>
            <a:graphicFrameLocks noGrp="1"/>
          </p:cNvGraphicFramePr>
          <p:nvPr/>
        </p:nvGraphicFramePr>
        <p:xfrm>
          <a:off x="285728" y="4860032"/>
          <a:ext cx="6192305" cy="4063320"/>
        </p:xfrm>
        <a:graphic>
          <a:graphicData uri="http://schemas.openxmlformats.org/drawingml/2006/table">
            <a:tbl>
              <a:tblPr/>
              <a:tblGrid>
                <a:gridCol w="1000132"/>
                <a:gridCol w="1009459"/>
                <a:gridCol w="877819"/>
                <a:gridCol w="791364"/>
                <a:gridCol w="966743"/>
                <a:gridCol w="773394"/>
                <a:gridCol w="773394"/>
              </a:tblGrid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Kristína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Daniela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Dáša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Nataša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Timotej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Emil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Drahoslav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Malvína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Bohdana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Gejza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Ernest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Drahomíra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Traja králi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Antónia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Rastislav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Dalibor, Sebastián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Bohuš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Radovan, Radovana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Vincent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Alfonz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Nový rok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vzniku SR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Severín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Gašpar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89" name="Picture 1" descr="C:\Users\14\Desktop\renata\kalendár 2017\kalendár\Scan2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59412" y="-173518"/>
            <a:ext cx="308205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ovéPole 12"/>
          <p:cNvSpPr txBox="1"/>
          <p:nvPr/>
        </p:nvSpPr>
        <p:spPr>
          <a:xfrm>
            <a:off x="5157192" y="3419872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Daniela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656" y="0"/>
            <a:ext cx="6172200" cy="1524000"/>
          </a:xfrm>
        </p:spPr>
        <p:txBody>
          <a:bodyPr/>
          <a:lstStyle/>
          <a:p>
            <a:r>
              <a:rPr lang="en-US" b="1" i="1" kern="1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FEBRU</a:t>
            </a:r>
            <a:r>
              <a:rPr lang="sk-SK" b="1" i="1" kern="1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ÁR</a:t>
            </a:r>
            <a:r>
              <a:rPr lang="en-US" i="1" dirty="0" smtClean="0">
                <a:solidFill>
                  <a:srgbClr val="0070C0"/>
                </a:solidFill>
              </a:rPr>
              <a:t/>
            </a:r>
            <a:br>
              <a:rPr lang="en-US" i="1" dirty="0" smtClean="0">
                <a:solidFill>
                  <a:srgbClr val="0070C0"/>
                </a:solidFill>
              </a:rPr>
            </a:b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4" name="Picture 69" descr="Zobrazit podrob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596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9" descr="Zobrazit podrob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75" y="500034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571612" y="4000496"/>
            <a:ext cx="3615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Karnevalové slniečko  si oblieklo  pestré šaty,</a:t>
            </a:r>
          </a:p>
          <a:p>
            <a:pPr algn="ctr"/>
            <a:r>
              <a:rPr lang="sk-SK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zabaviť sa prišlo medzi   nás.</a:t>
            </a:r>
          </a:p>
          <a:p>
            <a:pPr algn="ctr"/>
            <a:r>
              <a:rPr lang="sk-SK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Potešilo všetky deti a  vrátilo sa na oblohu  zas.</a:t>
            </a:r>
          </a:p>
          <a:p>
            <a:pPr algn="ctr"/>
            <a:endParaRPr lang="sk-SK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341"/>
          <p:cNvGraphicFramePr>
            <a:graphicFrameLocks noGrp="1"/>
          </p:cNvGraphicFramePr>
          <p:nvPr/>
        </p:nvGraphicFramePr>
        <p:xfrm>
          <a:off x="500042" y="4857752"/>
          <a:ext cx="6096169" cy="4064156"/>
        </p:xfrm>
        <a:graphic>
          <a:graphicData uri="http://schemas.openxmlformats.org/drawingml/2006/table">
            <a:tbl>
              <a:tblPr/>
              <a:tblGrid>
                <a:gridCol w="1016028"/>
                <a:gridCol w="1080321"/>
                <a:gridCol w="1048174"/>
                <a:gridCol w="1128804"/>
                <a:gridCol w="1048174"/>
                <a:gridCol w="774668"/>
              </a:tblGrid>
              <a:tr h="630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Dorota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Arpád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Valentín,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zaľúbených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Eleonóra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Zlatica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Tatiana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Zoja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Etela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Erik, Erika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Ida, Liana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Roman, Romana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Blažej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Gabriela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Miloslava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Matej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Veronika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Dezider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Jaromír, Jaromíra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Frederik,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Frederika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Agáta </a:t>
                      </a:r>
                      <a:endParaRPr lang="sk-SK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5" name="Picture 1" descr="C:\Users\14\Desktop\renata\kalendár 2017\kalendár\Sc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02780" y="97428"/>
            <a:ext cx="2981001" cy="4500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Výsledok vyhľadávania obrázkov pre dopyt karnevalova maska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26"/>
            <a:ext cx="1714488" cy="1684801"/>
          </a:xfrm>
          <a:prstGeom prst="rect">
            <a:avLst/>
          </a:prstGeom>
          <a:noFill/>
        </p:spPr>
      </p:pic>
      <p:pic>
        <p:nvPicPr>
          <p:cNvPr id="11" name="Picture 3" descr="Výsledok vyhľadávania obrázkov pre dopyt karnevalova maska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636" y="2928926"/>
            <a:ext cx="1857364" cy="168475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437112" y="3563888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Richard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_Sc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9132" y="721010"/>
            <a:ext cx="3156595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857232" y="214282"/>
            <a:ext cx="1799802" cy="755278"/>
          </a:xfrm>
          <a:prstGeom prst="rect">
            <a:avLst/>
          </a:prstGeom>
        </p:spPr>
        <p:txBody>
          <a:bodyPr vert="horz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40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MAREC</a:t>
            </a:r>
          </a:p>
        </p:txBody>
      </p:sp>
      <p:sp>
        <p:nvSpPr>
          <p:cNvPr id="5182" name="TextovéPole 9"/>
          <p:cNvSpPr txBox="1">
            <a:spLocks noChangeArrowheads="1"/>
          </p:cNvSpPr>
          <p:nvPr/>
        </p:nvSpPr>
        <p:spPr bwMode="auto">
          <a:xfrm>
            <a:off x="2420938" y="4284663"/>
            <a:ext cx="2224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 sz="1200"/>
          </a:p>
          <a:p>
            <a:endParaRPr lang="sk-SK" sz="1200"/>
          </a:p>
          <a:p>
            <a:endParaRPr lang="sk-SK" sz="1200"/>
          </a:p>
        </p:txBody>
      </p:sp>
      <p:graphicFrame>
        <p:nvGraphicFramePr>
          <p:cNvPr id="8" name="Group 289"/>
          <p:cNvGraphicFramePr>
            <a:graphicFrameLocks noGrp="1"/>
          </p:cNvGraphicFramePr>
          <p:nvPr/>
        </p:nvGraphicFramePr>
        <p:xfrm>
          <a:off x="404664" y="4427984"/>
          <a:ext cx="6068775" cy="4350133"/>
        </p:xfrm>
        <a:graphic>
          <a:graphicData uri="http://schemas.openxmlformats.org/drawingml/2006/table">
            <a:tbl>
              <a:tblPr/>
              <a:tblGrid>
                <a:gridCol w="896322"/>
                <a:gridCol w="896709"/>
                <a:gridCol w="1103418"/>
                <a:gridCol w="1172381"/>
                <a:gridCol w="965490"/>
                <a:gridCol w="1034455"/>
              </a:tblGrid>
              <a:tr h="50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Radoslav, Radoslava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Vlastimil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Víťazoslav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Tomáš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Blahoslav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Soňa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Albín 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Alan,, Alana     </a:t>
                      </a: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MDŽ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Svetlana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Beňadik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Miroslav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Anežka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Františka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Boleslav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Adrián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Vieroslav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Bohumil, Bohumila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Branislav,</a:t>
                      </a:r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Bronislav, Bruno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Gabriel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Benjamín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Kazimír, Kazimíra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11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Angela,</a:t>
                      </a:r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Angelika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Eduard, Eduarda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k-SK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Fridrich,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Friderika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12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Gregor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Jozef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Emanuel, Emanuela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Lienka\Local Settings\Temporary Internet Files\Content.IE5\1QGGRTWV\MC9001228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4" y="3143240"/>
            <a:ext cx="1132178" cy="113570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325191" y="1714480"/>
            <a:ext cx="253280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Jarné slniečko nám  dodáva sily,</a:t>
            </a:r>
          </a:p>
          <a:p>
            <a:r>
              <a:rPr lang="sk-SK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prebudí zvieratká a aj rastliny.</a:t>
            </a:r>
          </a:p>
          <a:p>
            <a:r>
              <a:rPr lang="sk-SK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Vonku začnú spievať vtáčky</a:t>
            </a:r>
          </a:p>
          <a:p>
            <a:r>
              <a:rPr lang="sk-SK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z oblohy sa  stratia </a:t>
            </a:r>
          </a:p>
          <a:p>
            <a:r>
              <a:rPr lang="sk-SK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tmavé </a:t>
            </a:r>
            <a:r>
              <a:rPr lang="sk-SK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mráčky</a:t>
            </a:r>
            <a:r>
              <a:rPr lang="sk-SK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1" name="Picture 3" descr="Výsledok vyhľadávania obrázkov pre dopyt vtáčiky 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0" y="357158"/>
            <a:ext cx="4305300" cy="1333501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2996952" y="1043608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>
                <a:latin typeface="Times New Roman" pitchFamily="18" charset="0"/>
                <a:cs typeface="Times New Roman" pitchFamily="18" charset="0"/>
              </a:rPr>
              <a:t>Hajnalka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8" y="-500098"/>
            <a:ext cx="1467544" cy="4533654"/>
          </a:xfrm>
        </p:spPr>
        <p:txBody>
          <a:bodyPr vert="vert270">
            <a:normAutofit fontScale="90000"/>
          </a:bodyPr>
          <a:lstStyle/>
          <a:p>
            <a:r>
              <a:rPr lang="sk-SK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itchFamily="18" charset="0"/>
              </a:rPr>
              <a:t>APRÍL</a:t>
            </a:r>
            <a:br>
              <a:rPr lang="sk-SK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itchFamily="18" charset="0"/>
              </a:rPr>
            </a:br>
            <a:endParaRPr lang="sk-SK" b="1" dirty="0">
              <a:latin typeface="Garamond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797152" y="755576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1600" dirty="0"/>
          </a:p>
        </p:txBody>
      </p:sp>
      <p:graphicFrame>
        <p:nvGraphicFramePr>
          <p:cNvPr id="6" name="Group 299"/>
          <p:cNvGraphicFramePr>
            <a:graphicFrameLocks noGrp="1"/>
          </p:cNvGraphicFramePr>
          <p:nvPr/>
        </p:nvGraphicFramePr>
        <p:xfrm>
          <a:off x="357166" y="4500561"/>
          <a:ext cx="6357982" cy="4500594"/>
        </p:xfrm>
        <a:graphic>
          <a:graphicData uri="http://schemas.openxmlformats.org/drawingml/2006/table">
            <a:tbl>
              <a:tblPr/>
              <a:tblGrid>
                <a:gridCol w="785818"/>
                <a:gridCol w="1000132"/>
                <a:gridCol w="1071570"/>
                <a:gridCol w="1214446"/>
                <a:gridCol w="1285884"/>
                <a:gridCol w="1000132"/>
              </a:tblGrid>
              <a:tr h="67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Richard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Veľkonočný pondelok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Rudolf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Juraj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Izidor,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Izidora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Július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Valér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Marek,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Miroslava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Estera,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Jaroslava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Irena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Zoltán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Veľký piatok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Justín, Justína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Ervín, Ervína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Jarmila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Hugo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Albert, Alberta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Slavomír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Veľkonočná nedeľa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Dana, Danica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Vojtech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30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Anastázia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20688" y="1259632"/>
            <a:ext cx="24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dirty="0"/>
          </a:p>
        </p:txBody>
      </p:sp>
      <p:pic>
        <p:nvPicPr>
          <p:cNvPr id="9217" name="Picture 1" descr="C:\Users\14\Desktop\renata\kalendár 2017\kalendár\Scan2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66569" y="-352113"/>
            <a:ext cx="3082052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ovéPole 10"/>
          <p:cNvSpPr txBox="1"/>
          <p:nvPr/>
        </p:nvSpPr>
        <p:spPr>
          <a:xfrm>
            <a:off x="1928802" y="3500430"/>
            <a:ext cx="26404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Nezbedné slniečko  ukazuje silu,</a:t>
            </a:r>
          </a:p>
          <a:p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už nie je zubaté, odhoďme perinu.</a:t>
            </a:r>
          </a:p>
          <a:p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Už sa  neskrýva  za obláčik,</a:t>
            </a:r>
          </a:p>
          <a:p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že je tu jar, vie aj malý školáčik.</a:t>
            </a:r>
          </a:p>
          <a:p>
            <a:endParaRPr lang="sk-SK" dirty="0"/>
          </a:p>
        </p:txBody>
      </p:sp>
      <p:pic>
        <p:nvPicPr>
          <p:cNvPr id="9225" name="Picture 9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8" y="2500298"/>
            <a:ext cx="2285992" cy="1835325"/>
          </a:xfrm>
          <a:prstGeom prst="rect">
            <a:avLst/>
          </a:prstGeom>
          <a:noFill/>
        </p:spPr>
      </p:pic>
      <p:pic>
        <p:nvPicPr>
          <p:cNvPr id="9227" name="Picture 11" descr="Výsledok vyhľadávania obrázkov pre dopyt veľkonočné vajíčko 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214546"/>
            <a:ext cx="1857412" cy="208634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229200" y="323528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Janík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26"/>
          <p:cNvGraphicFramePr>
            <a:graphicFrameLocks noGrp="1"/>
          </p:cNvGraphicFramePr>
          <p:nvPr/>
        </p:nvGraphicFramePr>
        <p:xfrm>
          <a:off x="332656" y="4499992"/>
          <a:ext cx="6093295" cy="4458303"/>
        </p:xfrm>
        <a:graphic>
          <a:graphicData uri="http://schemas.openxmlformats.org/drawingml/2006/table">
            <a:tbl>
              <a:tblPr/>
              <a:tblGrid>
                <a:gridCol w="1015549"/>
                <a:gridCol w="1049321"/>
                <a:gridCol w="1045756"/>
                <a:gridCol w="1066373"/>
                <a:gridCol w="946816"/>
                <a:gridCol w="969480"/>
              </a:tblGrid>
              <a:tr h="53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Sviatok práce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víťazstva nad fašizmom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Žofia, Sofia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Júlia, Juliana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Vilma,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Žigmund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Rolanda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Svetozár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Želmíra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Ferdinand,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Ferdinanda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Galina, Timea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Viktória,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matiek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Gizela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Petronela,</a:t>
                      </a:r>
                      <a:r>
                        <a:rPr lang="sk-SK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Nela</a:t>
                      </a:r>
                      <a:endParaRPr lang="sk-SK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Florián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Floriána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Blažena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Vanesa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Pankrác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Gertrúda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Dušan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Hermína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Bernard, Bernarda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Iveta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Bonifác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Viliam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643050" y="3714744"/>
            <a:ext cx="334097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Slniečko, slniečko, máš horúce lúče.</a:t>
            </a:r>
          </a:p>
          <a:p>
            <a:pPr algn="ctr"/>
            <a:r>
              <a:rPr lang="sk-SK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Prosím upeč koláče, chrumkavé a sladké,</a:t>
            </a:r>
          </a:p>
          <a:p>
            <a:pPr algn="ctr"/>
            <a:r>
              <a:rPr lang="sk-SK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všetkým  dobrým deťom, Marienke aj Katke.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8193" name="Picture 1" descr="C:\Users\14\Desktop\renata\kalendár 2017\kalendár\Scan2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71923" y="-257467"/>
            <a:ext cx="2985593" cy="464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000240" y="0"/>
            <a:ext cx="3086100" cy="114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1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MÁJ</a:t>
            </a:r>
            <a:br>
              <a:rPr kumimoji="0" lang="sk-SK" sz="4400" b="1" i="1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57192" y="320384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Mária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85860" cy="4000496"/>
          </a:xfrm>
        </p:spPr>
        <p:txBody>
          <a:bodyPr vert="vert270"/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Jún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085184" y="161967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/>
          </a:p>
        </p:txBody>
      </p:sp>
      <p:graphicFrame>
        <p:nvGraphicFramePr>
          <p:cNvPr id="6" name="Group 281"/>
          <p:cNvGraphicFramePr>
            <a:graphicFrameLocks noGrp="1"/>
          </p:cNvGraphicFramePr>
          <p:nvPr/>
        </p:nvGraphicFramePr>
        <p:xfrm>
          <a:off x="692696" y="4572000"/>
          <a:ext cx="5568630" cy="4317658"/>
        </p:xfrm>
        <a:graphic>
          <a:graphicData uri="http://schemas.openxmlformats.org/drawingml/2006/table">
            <a:tbl>
              <a:tblPr/>
              <a:tblGrid>
                <a:gridCol w="870471"/>
                <a:gridCol w="950831"/>
                <a:gridCol w="1061970"/>
                <a:gridCol w="902942"/>
                <a:gridCol w="928694"/>
                <a:gridCol w="853722"/>
              </a:tblGrid>
              <a:tr h="62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Laura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Zlatko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Alfréd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Adriána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Norbert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Anton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Valéria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Ladislav,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Ladislava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Róbert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Vasil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Alojz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otcov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Beáta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Žaneta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MDD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Paulína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Peter, Pavol, Petra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Xénia</a:t>
                      </a: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cs-CZ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Oxana</a:t>
                      </a: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Stanislava 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Blanka, </a:t>
                      </a: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Bianka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Sidónia, </a:t>
                      </a: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Sidón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Melánia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3  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Karolína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Margaréta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Adolf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algn="ctr"/>
                      <a:r>
                        <a:rPr lang="sk-SK" sz="9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Lenka </a:t>
                      </a:r>
                      <a:endParaRPr lang="sk-SK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Dobroslava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Vratislav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Tadeáš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285992" y="3286116"/>
            <a:ext cx="21431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Deň detí je veľký sviatok,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všetky deti majú radosť.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Slniečko sa teší s nami,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kreslíme ho farbičkami.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9" name="Obrázok 8" descr="_Scan2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10657" y="-324290"/>
            <a:ext cx="2979566" cy="457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Výsledok vyhľadávania obrázkov pre dopyt deti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22" y="3143240"/>
            <a:ext cx="1643073" cy="1309222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268760" y="3131840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Kristína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2976"/>
            <a:ext cx="1214446" cy="1524000"/>
          </a:xfrm>
        </p:spPr>
        <p:txBody>
          <a:bodyPr vert="vert270"/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Júl 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28802" y="3643306"/>
            <a:ext cx="29562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Slniečku  už rozkvitli  lúče farebné,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lúke  sa objavili kvietky  nádherné. </a:t>
            </a:r>
          </a:p>
          <a:p>
            <a:endParaRPr lang="sk-SK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279"/>
          <p:cNvGraphicFramePr>
            <a:graphicFrameLocks noGrp="1"/>
          </p:cNvGraphicFramePr>
          <p:nvPr/>
        </p:nvGraphicFramePr>
        <p:xfrm>
          <a:off x="428604" y="4357686"/>
          <a:ext cx="6215106" cy="4011006"/>
        </p:xfrm>
        <a:graphic>
          <a:graphicData uri="http://schemas.openxmlformats.org/drawingml/2006/table">
            <a:tbl>
              <a:tblPr/>
              <a:tblGrid>
                <a:gridCol w="874819"/>
                <a:gridCol w="871820"/>
                <a:gridCol w="1110881"/>
                <a:gridCol w="785818"/>
                <a:gridCol w="857256"/>
                <a:gridCol w="857256"/>
                <a:gridCol w="857256"/>
              </a:tblGrid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Amália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Vladimír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Ignác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Jakub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Sviatok svätého Cyrila a Metóda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Dušana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Patrícia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Margita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Iľja, Eliáš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Božena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Krištof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Henrich, Šarlota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Magdaléna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Berta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Lujza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Drahomír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Oľga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Libuša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5" name="Picture 1" descr="C:\Users\14\Desktop\renata\kalendár 2017\kalendár\Scan2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30530" y="-358950"/>
            <a:ext cx="3115092" cy="4404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4941168" y="3059832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>
                <a:latin typeface="Times New Roman" pitchFamily="18" charset="0"/>
                <a:cs typeface="Times New Roman" pitchFamily="18" charset="0"/>
              </a:rPr>
              <a:t>Csenge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4348"/>
            <a:ext cx="1214422" cy="3000396"/>
          </a:xfrm>
        </p:spPr>
        <p:txBody>
          <a:bodyPr vert="vert270"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August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7" name="Group 281"/>
          <p:cNvGraphicFramePr>
            <a:graphicFrameLocks noGrp="1"/>
          </p:cNvGraphicFramePr>
          <p:nvPr/>
        </p:nvGraphicFramePr>
        <p:xfrm>
          <a:off x="500042" y="4429124"/>
          <a:ext cx="5568630" cy="4369066"/>
        </p:xfrm>
        <a:graphic>
          <a:graphicData uri="http://schemas.openxmlformats.org/drawingml/2006/table">
            <a:tbl>
              <a:tblPr/>
              <a:tblGrid>
                <a:gridCol w="870471"/>
                <a:gridCol w="950831"/>
                <a:gridCol w="1061970"/>
                <a:gridCol w="902942"/>
                <a:gridCol w="928694"/>
                <a:gridCol w="853722"/>
              </a:tblGrid>
              <a:tr h="62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Štefánia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Mojmír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Augustín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Božidara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Oskar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Tichomír, Tichomíra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Výročie SNP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Gustáv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Gustáva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Ľubomíra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Leonard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Filip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Ružena</a:t>
                      </a: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Jerguš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Vavrinec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Milica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Bartolomej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Dominik, Dominika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Elena,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Ľudovít, Ľudovíta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Hortenzia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Lýdia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Samuel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Jozefína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Ľubomír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Anabela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1" name="Picture 1" descr="C:\Users\14\Desktop\renata\kalendár 2017\kalendár\Scan2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214282"/>
            <a:ext cx="3143272" cy="4040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4429132" y="1000100"/>
            <a:ext cx="2714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Horúce slnko, 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celej sily,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posiela nám  teplé  lúče,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aby sme sa nenudili.</a:t>
            </a:r>
          </a:p>
          <a:p>
            <a:endParaRPr lang="sk-SK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Chodí s nami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lesa aj na výlety,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je zvedavé,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čo robia cez prázdniny deti.</a:t>
            </a:r>
          </a:p>
          <a:p>
            <a:endParaRPr lang="sk-SK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sa slnka nebojíme, </a:t>
            </a:r>
          </a:p>
          <a:p>
            <a:r>
              <a:rPr lang="sk-SK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 sa pri ňom zabavíme.</a:t>
            </a:r>
            <a:endParaRPr lang="sk-SK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3016" y="3923928"/>
            <a:ext cx="59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Tomáš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1481</Words>
  <Application>Microsoft Office PowerPoint</Application>
  <PresentationFormat>Předvádění na obrazovce (4:3)</PresentationFormat>
  <Paragraphs>968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Motív Office</vt:lpstr>
      <vt:lpstr>Snímek 1</vt:lpstr>
      <vt:lpstr>JANUÁR 2017  </vt:lpstr>
      <vt:lpstr>FEBRUÁR </vt:lpstr>
      <vt:lpstr>Snímek 4</vt:lpstr>
      <vt:lpstr>APRÍL </vt:lpstr>
      <vt:lpstr>Snímek 6</vt:lpstr>
      <vt:lpstr>Jún</vt:lpstr>
      <vt:lpstr>Júl </vt:lpstr>
      <vt:lpstr>August</vt:lpstr>
      <vt:lpstr>September </vt:lpstr>
      <vt:lpstr>Október </vt:lpstr>
      <vt:lpstr>November </vt:lpstr>
      <vt:lpstr>December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</dc:creator>
  <cp:lastModifiedBy>Pc</cp:lastModifiedBy>
  <cp:revision>294</cp:revision>
  <dcterms:created xsi:type="dcterms:W3CDTF">2013-11-20T07:45:59Z</dcterms:created>
  <dcterms:modified xsi:type="dcterms:W3CDTF">2016-12-07T07:29:22Z</dcterms:modified>
</cp:coreProperties>
</file>