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5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6858000" cy="9144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5878" autoAdjust="0"/>
  </p:normalViewPr>
  <p:slideViewPr>
    <p:cSldViewPr>
      <p:cViewPr>
        <p:scale>
          <a:sx n="51" d="100"/>
          <a:sy n="51" d="100"/>
        </p:scale>
        <p:origin x="-630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1CE0-7E2E-4B1E-AF85-A80E92900024}" type="datetimeFigureOut">
              <a:rPr lang="sk-SK" smtClean="0"/>
              <a:pPr/>
              <a:t>25.11.2015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0" y="251519"/>
            <a:ext cx="6858000" cy="806489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endParaRPr lang="sk-SK" sz="4800" kern="10" normalizeH="1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88913" y="8100392"/>
            <a:ext cx="66690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 i="1" dirty="0"/>
              <a:t>Detský domov „Lienka“ Veľké Kapušany</a:t>
            </a:r>
          </a:p>
          <a:p>
            <a:pPr algn="ctr"/>
            <a:r>
              <a:rPr lang="sk-SK" sz="1600" i="1" dirty="0"/>
              <a:t>ul</a:t>
            </a:r>
            <a:r>
              <a:rPr lang="sk-SK" sz="1600" i="1" dirty="0" smtClean="0"/>
              <a:t>. Juraja </a:t>
            </a:r>
            <a:r>
              <a:rPr lang="sk-SK" sz="1600" i="1" dirty="0" err="1"/>
              <a:t>Dózsu</a:t>
            </a:r>
            <a:r>
              <a:rPr lang="sk-SK" sz="1600" i="1" dirty="0"/>
              <a:t> 32, 079 01 Veľké </a:t>
            </a:r>
            <a:r>
              <a:rPr lang="sk-SK" sz="1600" i="1" dirty="0" smtClean="0"/>
              <a:t>Kapušany</a:t>
            </a:r>
          </a:p>
          <a:p>
            <a:pPr algn="ctr"/>
            <a:r>
              <a:rPr lang="sk-SK" sz="1600" i="1" dirty="0" err="1" smtClean="0"/>
              <a:t>www.dedlienka.sk</a:t>
            </a:r>
            <a:endParaRPr lang="sk-SK" sz="1600" i="1" dirty="0" smtClean="0"/>
          </a:p>
          <a:p>
            <a:pPr algn="ctr"/>
            <a:endParaRPr lang="sk-SK" sz="2000" i="1" dirty="0"/>
          </a:p>
        </p:txBody>
      </p:sp>
      <p:sp>
        <p:nvSpPr>
          <p:cNvPr id="10" name="Obdélník 9"/>
          <p:cNvSpPr/>
          <p:nvPr/>
        </p:nvSpPr>
        <p:spPr>
          <a:xfrm>
            <a:off x="-747464" y="6732240"/>
            <a:ext cx="8397552" cy="1067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Naši rozprávkoví </a:t>
            </a:r>
            <a:r>
              <a:rPr lang="cs-CZ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hrdinovia</a:t>
            </a:r>
            <a:endParaRPr lang="cs-CZ" sz="4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Lienka\My Documents\My Pictures\2015-11-04\S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7827">
            <a:off x="3170064" y="570592"/>
            <a:ext cx="1872207" cy="244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Lienka\My Documents\My Pictures\2015-11-04\Scan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5960">
            <a:off x="879166" y="1151961"/>
            <a:ext cx="1935285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Lienka\My Documents\My Pictures\2015-11-04\Scan2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4170">
            <a:off x="4458941" y="1706008"/>
            <a:ext cx="1763782" cy="249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" descr="C:\Documents and Settings\Lienka\My Documents\My Pictures\2015-11-04\Scan2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02126">
            <a:off x="933058" y="2854754"/>
            <a:ext cx="1799284" cy="254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Documents and Settings\Lienka\My Documents\My Pictures\2015-11-04\Scan2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46318">
            <a:off x="3018791" y="2968993"/>
            <a:ext cx="1664064" cy="231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Obdélník 12"/>
          <p:cNvSpPr/>
          <p:nvPr/>
        </p:nvSpPr>
        <p:spPr>
          <a:xfrm>
            <a:off x="404664" y="827584"/>
            <a:ext cx="6120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Kalendár 2016</a:t>
            </a:r>
            <a:endParaRPr lang="sk-SK" sz="8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Lienka\My Documents\My Pictures\2015-11-04\Scan2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23621">
            <a:off x="760493" y="4462141"/>
            <a:ext cx="1593899" cy="2253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" descr="C:\Documents and Settings\Lienka\My Documents\My Pictures\2015-11-04\Scan2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293123">
            <a:off x="4624689" y="4124935"/>
            <a:ext cx="168064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C:\Documents and Settings\Lienka\My Documents\My Pictures\2015-11-04\Scan2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209014">
            <a:off x="2690307" y="4613536"/>
            <a:ext cx="183342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48" y="0"/>
            <a:ext cx="3014092" cy="1397504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6"/>
                </a:solidFill>
                <a:latin typeface="Garamond" pitchFamily="18" charset="0"/>
              </a:rPr>
              <a:t>September </a:t>
            </a:r>
            <a:endParaRPr lang="sk-SK" b="1" i="1" dirty="0">
              <a:solidFill>
                <a:schemeClr val="accent6"/>
              </a:solidFill>
              <a:latin typeface="Garamond" pitchFamily="18" charset="0"/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620688" y="4932040"/>
          <a:ext cx="5694131" cy="3829043"/>
        </p:xfrm>
        <a:graphic>
          <a:graphicData uri="http://schemas.openxmlformats.org/drawingml/2006/table">
            <a:tbl>
              <a:tblPr/>
              <a:tblGrid>
                <a:gridCol w="804965"/>
                <a:gridCol w="804965"/>
                <a:gridCol w="1012367"/>
                <a:gridCol w="1123842"/>
                <a:gridCol w="1048919"/>
                <a:gridCol w="899073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Regína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Mária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Konštantín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Alica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Ctibor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Cyprián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Marianna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Ľudomil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Matúš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Václav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ústavy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Miriama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Sedem bolestná Panna Mária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Michal,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Michaela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Martina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Ľudmila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Zdenka</a:t>
                      </a:r>
                      <a:endParaRPr lang="sk-SK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Jarolím</a:t>
                      </a:r>
                      <a:endParaRPr lang="sk-SK" sz="9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Oleg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Olympia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Ľuboš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Rozália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Bystrík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Eugénia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Vladislav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80" descr="dglxasse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77604">
            <a:off x="1541337" y="5775695"/>
            <a:ext cx="714380" cy="8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5"/>
          <p:cNvSpPr txBox="1"/>
          <p:nvPr/>
        </p:nvSpPr>
        <p:spPr>
          <a:xfrm rot="20423464">
            <a:off x="1076542" y="3964305"/>
            <a:ext cx="79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Škola volá!</a:t>
            </a:r>
            <a:endParaRPr lang="sk-SK" sz="2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Lienka\My Documents\My Pictures\2015-11-04\Scan2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520"/>
            <a:ext cx="3059758" cy="432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438751" y="1475656"/>
            <a:ext cx="250260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Začína nám zase škola,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Kto vie či sa na ňu  všetci  tešia.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Skúšania a písomky,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ach  tie naše ťaháky.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Stojím a dívam sa  na budovu,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ktorá ma od základu zmenila.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Čakám na prvé zvonenie, 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Aby som mohla povedať: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„Chýbala si mi jedáleň !“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21896" y="464400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Karol</a:t>
            </a:r>
            <a:endParaRPr lang="sk-SK" sz="1200" dirty="0"/>
          </a:p>
        </p:txBody>
      </p:sp>
      <p:sp>
        <p:nvSpPr>
          <p:cNvPr id="12" name="BlokTextu 5"/>
          <p:cNvSpPr txBox="1"/>
          <p:nvPr/>
        </p:nvSpPr>
        <p:spPr>
          <a:xfrm rot="1669279">
            <a:off x="4340500" y="2987733"/>
            <a:ext cx="79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Škola volá!</a:t>
            </a:r>
            <a:endParaRPr lang="sk-SK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91480" y="0"/>
            <a:ext cx="5544616" cy="533408"/>
          </a:xfrm>
        </p:spPr>
        <p:txBody>
          <a:bodyPr vert="horz">
            <a:noAutofit/>
          </a:bodyPr>
          <a:lstStyle/>
          <a:p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Okt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ó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ber </a:t>
            </a:r>
            <a:endParaRPr lang="sk-SK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6" name="Group 327"/>
          <p:cNvGraphicFramePr>
            <a:graphicFrameLocks noGrp="1"/>
          </p:cNvGraphicFramePr>
          <p:nvPr/>
        </p:nvGraphicFramePr>
        <p:xfrm>
          <a:off x="404664" y="4788024"/>
          <a:ext cx="6096194" cy="4066667"/>
        </p:xfrm>
        <a:graphic>
          <a:graphicData uri="http://schemas.openxmlformats.org/drawingml/2006/table">
            <a:tbl>
              <a:tblPr/>
              <a:tblGrid>
                <a:gridCol w="890234"/>
                <a:gridCol w="890234"/>
                <a:gridCol w="774127"/>
                <a:gridCol w="898369"/>
                <a:gridCol w="928694"/>
                <a:gridCol w="901710"/>
                <a:gridCol w="812826"/>
              </a:tblGrid>
              <a:tr h="56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Slavomíra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Hedviga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Kvetoslava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Aurélia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František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Valentína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Lukáš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Aurel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Viera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Maximilián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Kristián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Demeter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578">
                <a:tc>
                  <a:txBody>
                    <a:bodyPr/>
                    <a:lstStyle/>
                    <a:p>
                      <a:r>
                        <a:rPr lang="sk-SK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sk-SK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lang="sk-SK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Natália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Koloman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Vendelín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Eliška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Uršuľa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Arnold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Terézia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Sergej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Klára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Dionýz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Vladimíra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Alojza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Šimon,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Simona</a:t>
                      </a:r>
                      <a:endParaRPr lang="sk-SK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285860" y="51435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				</a:t>
            </a:r>
            <a:endParaRPr lang="sk-SK" i="1" dirty="0"/>
          </a:p>
        </p:txBody>
      </p:sp>
      <p:pic>
        <p:nvPicPr>
          <p:cNvPr id="10" name="Picture 337" descr="MC90023941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7441">
            <a:off x="1196752" y="827584"/>
            <a:ext cx="936103" cy="107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Lienka\My Documents\My Pictures\2015-11-04\Scan2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520"/>
            <a:ext cx="2952328" cy="4174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74322" y="2051720"/>
            <a:ext cx="19127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Príroda je farebná,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my robíme  šarkana.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Vietor fúka, pofukuje,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šarkan k nebu poputuje.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37" descr="MC90023941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8617" flipH="1">
            <a:off x="871938" y="3077377"/>
            <a:ext cx="126876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921896" y="4499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Adrián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48" y="0"/>
            <a:ext cx="908720" cy="4067944"/>
          </a:xfrm>
        </p:spPr>
        <p:txBody>
          <a:bodyPr vert="vert270">
            <a:normAutofit/>
          </a:bodyPr>
          <a:lstStyle/>
          <a:p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November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 </a:t>
            </a:r>
            <a:endParaRPr lang="sk-SK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620688" y="4283968"/>
          <a:ext cx="5929353" cy="4615714"/>
        </p:xfrm>
        <a:graphic>
          <a:graphicData uri="http://schemas.openxmlformats.org/drawingml/2006/table">
            <a:tbl>
              <a:tblPr/>
              <a:tblGrid>
                <a:gridCol w="928693"/>
                <a:gridCol w="1064183"/>
                <a:gridCol w="881085"/>
                <a:gridCol w="1198004"/>
                <a:gridCol w="928694"/>
                <a:gridCol w="928694"/>
              </a:tblGrid>
              <a:tr h="59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Elvíra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Henrieta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všetkých svätých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Denis, Denisa</a:t>
                      </a:r>
                      <a:endParaRPr lang="sk-SK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Bohumír, Bohumíra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Leopold,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Leopolda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Cecília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Vratko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Pamiatka zosnulých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Agnesa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Ondrej,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boja za slobodu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demokraciu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Klaudia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Martin,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Maroš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Katarína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Imrich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Svätopluk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Alžbeta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Kornel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Renáta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Félix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Lienka\My Documents\My Pictures\2015-11-04\Scan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7167" y="-380862"/>
            <a:ext cx="3055715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492896" y="3347864"/>
            <a:ext cx="21048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err="1" smtClean="0">
                <a:latin typeface="Times New Roman" pitchFamily="18" charset="0"/>
                <a:cs typeface="Times New Roman" pitchFamily="18" charset="0"/>
              </a:rPr>
              <a:t>Monsterky</a:t>
            </a:r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 sú super bábky,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potešia aj kamarátky.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Za rohom sa skryjeme,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chalanov nastrašíme.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29200" y="34198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Šarlota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31440" y="323528"/>
            <a:ext cx="4896544" cy="828600"/>
          </a:xfrm>
        </p:spPr>
        <p:txBody>
          <a:bodyPr vert="horz">
            <a:normAutofit/>
          </a:bodyPr>
          <a:lstStyle/>
          <a:p>
            <a:r>
              <a:rPr lang="sk-SK" b="1" i="1" dirty="0" smtClean="0">
                <a:solidFill>
                  <a:srgbClr val="00B050"/>
                </a:solidFill>
                <a:latin typeface="Garamond" pitchFamily="18" charset="0"/>
              </a:rPr>
              <a:t>December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endParaRPr lang="sk-SK" b="1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836712" y="4283968"/>
          <a:ext cx="5643869" cy="4333484"/>
        </p:xfrm>
        <a:graphic>
          <a:graphicData uri="http://schemas.openxmlformats.org/drawingml/2006/table">
            <a:tbl>
              <a:tblPr/>
              <a:tblGrid>
                <a:gridCol w="876535"/>
                <a:gridCol w="876535"/>
                <a:gridCol w="876535"/>
                <a:gridCol w="876535"/>
                <a:gridCol w="876535"/>
                <a:gridCol w="1261194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Otília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Judita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2.sviatok vianočný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Štefan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Mikuláš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Dagmara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Filoména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Ambróz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Branislava,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Bronislava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Ivana,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Edmund, Edmunda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Bibiána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Izabela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Nadežda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Dávid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sk-SK" sz="9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Oldrich</a:t>
                      </a:r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Radúz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Kornélia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Štedrý deň,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Adam a Eva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Silvester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Barbora,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Barbara</a:t>
                      </a:r>
                      <a:endParaRPr lang="sk-SK" sz="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Sláva,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Slávka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1.sviatok vianočný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Lienka\My Documents\My Pictures\2015-11-04\S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032" y="323528"/>
            <a:ext cx="269715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12" descr="http://www.vychovavatelka.sk/zaujmove_cinnosti/spolocenskovedna/zvyky%20a%20tradicie/Vianoce/obrazky/angel1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872" y="7380312"/>
            <a:ext cx="1152128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76672" y="1187624"/>
            <a:ext cx="23885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Vianoce sú krásny čas,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Vianoce vždy spoja nás. 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Stromček na nás z výšky svieti,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tešia sa naň všetky deti,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na darčeky, na večeru,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už len nech tu rýchlo budú.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17232" y="38519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Csenge</a:t>
            </a:r>
            <a:endParaRPr lang="sk-SK" sz="1200" dirty="0"/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888" y="1403648"/>
            <a:ext cx="1224136" cy="24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9" descr="Zobrazit podrobno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2699792"/>
            <a:ext cx="1341289" cy="134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48" y="0"/>
            <a:ext cx="6172200" cy="1142976"/>
          </a:xfrm>
        </p:spPr>
        <p:txBody>
          <a:bodyPr>
            <a:normAutofit fontScale="90000"/>
          </a:bodyPr>
          <a:lstStyle/>
          <a:p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JANUÁR</a:t>
            </a:r>
            <a:r>
              <a:rPr lang="sk-SK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 2016</a:t>
            </a:r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</a:br>
            <a:endParaRPr lang="sk-SK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6" name="Group 341"/>
          <p:cNvGraphicFramePr>
            <a:graphicFrameLocks noGrp="1"/>
          </p:cNvGraphicFramePr>
          <p:nvPr/>
        </p:nvGraphicFramePr>
        <p:xfrm>
          <a:off x="476672" y="4716016"/>
          <a:ext cx="6167038" cy="4167321"/>
        </p:xfrm>
        <a:graphic>
          <a:graphicData uri="http://schemas.openxmlformats.org/drawingml/2006/table">
            <a:tbl>
              <a:tblPr/>
              <a:tblGrid>
                <a:gridCol w="1016028"/>
                <a:gridCol w="1080321"/>
                <a:gridCol w="1048174"/>
                <a:gridCol w="1128804"/>
                <a:gridCol w="1048174"/>
                <a:gridCol w="845537"/>
              </a:tblGrid>
              <a:tr h="641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Drahoslav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Malvín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Bohdana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Gejza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Ernest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Traja králi,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Antónia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Rastislav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Dalibor, Sebastián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Bohuš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Radovan, Radovana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Vincent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Alfonz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Nový rok,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vzniku SR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Severín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Dobroslav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Gašpar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Kristína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Daniela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Dáša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Nataša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Timotej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Emil</a:t>
                      </a:r>
                      <a:endParaRPr lang="sk-SK" sz="9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36" descr="dglxasset[5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85569">
            <a:off x="1637328" y="6351255"/>
            <a:ext cx="900662" cy="5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502514" y="3707904"/>
            <a:ext cx="21387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Január  je pekný biely,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snehuliak na nás zuby cerí.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Sánkovať sa chodíme 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a anjelov v  snehu robíme.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6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68356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4380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2915816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085184" y="3779912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Documents and Settings\Lienka\My Documents\My Pictures\2015-11-04\Scan2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15354" y="8982"/>
            <a:ext cx="2911697" cy="4116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ovéPole 14"/>
          <p:cNvSpPr txBox="1"/>
          <p:nvPr/>
        </p:nvSpPr>
        <p:spPr>
          <a:xfrm>
            <a:off x="5013176" y="3563888"/>
            <a:ext cx="52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 smtClean="0"/>
              <a:t>Kevin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524000"/>
          </a:xfrm>
        </p:spPr>
        <p:txBody>
          <a:bodyPr/>
          <a:lstStyle/>
          <a:p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FEBRU</a:t>
            </a:r>
            <a:r>
              <a:rPr lang="sk-SK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ÁR</a:t>
            </a: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endParaRPr lang="sk-SK" dirty="0"/>
          </a:p>
        </p:txBody>
      </p:sp>
      <p:pic>
        <p:nvPicPr>
          <p:cNvPr id="4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6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75" y="68356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290"/>
          <p:cNvGraphicFramePr>
            <a:graphicFrameLocks noGrp="1"/>
          </p:cNvGraphicFramePr>
          <p:nvPr/>
        </p:nvGraphicFramePr>
        <p:xfrm>
          <a:off x="836712" y="4644008"/>
          <a:ext cx="5429288" cy="4201518"/>
        </p:xfrm>
        <a:graphic>
          <a:graphicData uri="http://schemas.openxmlformats.org/drawingml/2006/table">
            <a:tbl>
              <a:tblPr/>
              <a:tblGrid>
                <a:gridCol w="848304"/>
                <a:gridCol w="848304"/>
                <a:gridCol w="1089474"/>
                <a:gridCol w="857256"/>
                <a:gridCol w="928694"/>
                <a:gridCol w="85725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Tatiana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Zoja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Etela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Radomír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Erik, 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Ida, Liana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Roman, Romana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Blažej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Miloslava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Matej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Veronika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Jaromír, Jaromíra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Frederik,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Frederika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Agáta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Dorota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Arpád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Valentín,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Deň zaľúbených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Eleonóra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Zlatica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484784" y="4000496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Lienka\My Documents\My Pictures\2015-11-04\Scan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68098" y="244270"/>
            <a:ext cx="2818612" cy="398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2582669" y="3707904"/>
            <a:ext cx="1978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Mačičky mám veľmi rád,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som ich veľký kamarát.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Majú </a:t>
            </a:r>
            <a:r>
              <a:rPr lang="sk-SK" sz="1400" i="1" dirty="0" err="1" smtClean="0">
                <a:latin typeface="Times New Roman" pitchFamily="18" charset="0"/>
                <a:cs typeface="Times New Roman" pitchFamily="18" charset="0"/>
              </a:rPr>
              <a:t>mlsné</a:t>
            </a:r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 jazýčky,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pijú mliečko z mištičky.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41168" y="370790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Marcela</a:t>
            </a:r>
            <a:endParaRPr lang="sk-SK" sz="1200" dirty="0"/>
          </a:p>
        </p:txBody>
      </p:sp>
      <p:pic>
        <p:nvPicPr>
          <p:cNvPr id="11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62778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248" y="2555776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 rot="5400000">
            <a:off x="-261614" y="1565870"/>
            <a:ext cx="1799802" cy="755278"/>
          </a:xfrm>
          <a:prstGeom prst="rect">
            <a:avLst/>
          </a:prstGeom>
        </p:spPr>
        <p:txBody>
          <a:bodyPr vert="vert270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40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  <a:t>MAREC</a:t>
            </a:r>
          </a:p>
        </p:txBody>
      </p:sp>
      <p:sp>
        <p:nvSpPr>
          <p:cNvPr id="5182" name="TextovéPole 9"/>
          <p:cNvSpPr txBox="1">
            <a:spLocks noChangeArrowheads="1"/>
          </p:cNvSpPr>
          <p:nvPr/>
        </p:nvSpPr>
        <p:spPr bwMode="auto">
          <a:xfrm>
            <a:off x="2420938" y="4284663"/>
            <a:ext cx="2224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sz="1200"/>
          </a:p>
          <a:p>
            <a:endParaRPr lang="sk-SK" sz="1200"/>
          </a:p>
          <a:p>
            <a:endParaRPr lang="sk-SK" sz="1200"/>
          </a:p>
        </p:txBody>
      </p:sp>
      <p:graphicFrame>
        <p:nvGraphicFramePr>
          <p:cNvPr id="8" name="Group 289"/>
          <p:cNvGraphicFramePr>
            <a:graphicFrameLocks noGrp="1"/>
          </p:cNvGraphicFramePr>
          <p:nvPr/>
        </p:nvGraphicFramePr>
        <p:xfrm>
          <a:off x="908720" y="4355976"/>
          <a:ext cx="5167491" cy="4597021"/>
        </p:xfrm>
        <a:graphic>
          <a:graphicData uri="http://schemas.openxmlformats.org/drawingml/2006/table">
            <a:tbl>
              <a:tblPr/>
              <a:tblGrid>
                <a:gridCol w="780933"/>
                <a:gridCol w="781270"/>
                <a:gridCol w="866689"/>
                <a:gridCol w="875949"/>
                <a:gridCol w="1021453"/>
                <a:gridCol w="841197"/>
              </a:tblGrid>
              <a:tr h="50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Blahoslav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Veľkonočný pondelok,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Soňa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Albín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Alan, Alana,    MDŽ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Svetlana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Beňadik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Miroslav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Anežka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Františka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Boleslav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Vieroslav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Bohumil, Bohumila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Branislav,</a:t>
                      </a:r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Bronislav, Bruno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Benjamín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Kazimír, Kazimíra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Angela,</a:t>
                      </a:r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Angelika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Eduard, Eduarda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Veľký piatok,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Fridrich,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Friderika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Gregor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Jozef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Emanuel, Emanuela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Radoslav, Radoslava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Vlastimil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Víťazoslav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Veľkonočná nedeľa, Alena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85" descr="dglxasset[6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6073">
            <a:off x="5048537" y="6839928"/>
            <a:ext cx="838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Documents and Settings\Lienka\My Documents\My Pictures\2015-11-04\Scan2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45159" y="-380863"/>
            <a:ext cx="3055715" cy="432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Lienka\Local Settings\Temporary Internet Files\Content.IE5\1QGGRTWV\MC9001228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184" y="827584"/>
            <a:ext cx="1159208" cy="116282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492896" y="3419872"/>
            <a:ext cx="2203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Veľká noc sa rýchlo blíži,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chlapci sa už chystajú,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Veľký deň ich  strašne trápi.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Koľko toho dostanú?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29200" y="334786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Adrián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79512" y="395536"/>
            <a:ext cx="5678388" cy="821440"/>
          </a:xfrm>
        </p:spPr>
        <p:txBody>
          <a:bodyPr>
            <a:normAutofit fontScale="90000"/>
          </a:bodyPr>
          <a:lstStyle/>
          <a:p>
            <a:r>
              <a:rPr lang="sk-SK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  <a:t>APRÍL</a:t>
            </a:r>
            <a:br>
              <a:rPr lang="sk-SK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</a:br>
            <a:endParaRPr lang="sk-SK" b="1" dirty="0"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97152" y="75557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1600" dirty="0"/>
          </a:p>
        </p:txBody>
      </p:sp>
      <p:graphicFrame>
        <p:nvGraphicFramePr>
          <p:cNvPr id="6" name="Group 299"/>
          <p:cNvGraphicFramePr>
            <a:graphicFrameLocks noGrp="1"/>
          </p:cNvGraphicFramePr>
          <p:nvPr/>
        </p:nvGraphicFramePr>
        <p:xfrm>
          <a:off x="260648" y="4788024"/>
          <a:ext cx="6264696" cy="4103655"/>
        </p:xfrm>
        <a:graphic>
          <a:graphicData uri="http://schemas.openxmlformats.org/drawingml/2006/table">
            <a:tbl>
              <a:tblPr/>
              <a:tblGrid>
                <a:gridCol w="810321"/>
                <a:gridCol w="1233287"/>
                <a:gridCol w="1196753"/>
                <a:gridCol w="1080120"/>
                <a:gridCol w="1152128"/>
                <a:gridCol w="792087"/>
              </a:tblGrid>
              <a:tr h="578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Izidor,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Izidora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Július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Valér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Marek,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Miroslava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Jaroslava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Irena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Zoltán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Justín, Justína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Ervín, Ervína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Jarmila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Hugo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Albert, Alberta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Slavomír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Dana, Danica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Vojtech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Anastázia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Rudolf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Juraj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20688" y="125963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5122" name="Picture 2" descr="C:\Documents and Settings\Lienka\My Documents\My Pictures\2015-11-04\Scan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992" y="251520"/>
            <a:ext cx="2915742" cy="412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434323" y="1907704"/>
            <a:ext cx="20794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err="1" smtClean="0">
                <a:latin typeface="Times New Roman" pitchFamily="18" charset="0"/>
                <a:cs typeface="Times New Roman" pitchFamily="18" charset="0"/>
              </a:rPr>
              <a:t>Spiderman</a:t>
            </a:r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400" i="1" dirty="0" err="1" smtClean="0">
                <a:latin typeface="Times New Roman" pitchFamily="18" charset="0"/>
                <a:cs typeface="Times New Roman" pitchFamily="18" charset="0"/>
              </a:rPr>
              <a:t>Spiderman</a:t>
            </a:r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preletel cez veľký peň.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Zamotal sa do čečiny.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„Ach, tie moje pavučiny!“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1896" y="44279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Jozef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26"/>
          <p:cNvGraphicFramePr>
            <a:graphicFrameLocks noGrp="1"/>
          </p:cNvGraphicFramePr>
          <p:nvPr/>
        </p:nvGraphicFramePr>
        <p:xfrm>
          <a:off x="332656" y="4499992"/>
          <a:ext cx="6093294" cy="4390668"/>
        </p:xfrm>
        <a:graphic>
          <a:graphicData uri="http://schemas.openxmlformats.org/drawingml/2006/table">
            <a:tbl>
              <a:tblPr/>
              <a:tblGrid>
                <a:gridCol w="876148"/>
                <a:gridCol w="905285"/>
                <a:gridCol w="902209"/>
                <a:gridCol w="919996"/>
                <a:gridCol w="816850"/>
                <a:gridCol w="836403"/>
                <a:gridCol w="836403"/>
              </a:tblGrid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Žigmund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Rolanda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Svetozár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Želmíra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Ferdinand,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Ferdinanda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Galina, Timea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Viktória,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matiek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Gizela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Petronela,</a:t>
                      </a:r>
                      <a:r>
                        <a:rPr lang="sk-SK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Nela</a:t>
                      </a:r>
                      <a:endParaRPr lang="sk-SK" sz="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Florián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Blažena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Vanesa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Pankrác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Gertrúda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Hermína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Bernard, Bernarda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Iveta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Bonifác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Viliam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práce</a:t>
                      </a:r>
                    </a:p>
                    <a:p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víťazstva nad fašizmom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Žofia, Sofia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Júlia, Juliana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Vilma,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124744" y="323528"/>
            <a:ext cx="3086100" cy="11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1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MÁJ</a:t>
            </a:r>
            <a:br>
              <a:rPr kumimoji="0" lang="sk-SK" sz="4400" b="1" i="1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1755576" y="3275856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" name="Picture 2" descr="C:\Documents and Settings\Lienka\Local Settings\Temporary Internet Files\Content.IE5\KRN7ZU3Z\MM91000113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95536"/>
            <a:ext cx="1512168" cy="936709"/>
          </a:xfrm>
          <a:prstGeom prst="rect">
            <a:avLst/>
          </a:prstGeom>
          <a:noFill/>
        </p:spPr>
      </p:pic>
      <p:pic>
        <p:nvPicPr>
          <p:cNvPr id="8194" name="Picture 2" descr="C:\Documents and Settings\Lienka\My Documents\My Pictures\2015-11-04\Scan2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251520"/>
            <a:ext cx="2766153" cy="3911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795421" y="2051720"/>
            <a:ext cx="2077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Máj je ten náš lásky čas,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pred tým sa už neschováš.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Višne kvitnú, ja len stojím,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čakám kým sa milý  zjaví.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61248" y="42119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Karolína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47464" y="-252536"/>
            <a:ext cx="6172200" cy="1524000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Jún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85184" y="16196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/>
          </a:p>
        </p:txBody>
      </p:sp>
      <p:graphicFrame>
        <p:nvGraphicFramePr>
          <p:cNvPr id="6" name="Group 281"/>
          <p:cNvGraphicFramePr>
            <a:graphicFrameLocks noGrp="1"/>
          </p:cNvGraphicFramePr>
          <p:nvPr/>
        </p:nvGraphicFramePr>
        <p:xfrm>
          <a:off x="692696" y="4572000"/>
          <a:ext cx="5568630" cy="4342042"/>
        </p:xfrm>
        <a:graphic>
          <a:graphicData uri="http://schemas.openxmlformats.org/drawingml/2006/table">
            <a:tbl>
              <a:tblPr/>
              <a:tblGrid>
                <a:gridCol w="870471"/>
                <a:gridCol w="950831"/>
                <a:gridCol w="1061970"/>
                <a:gridCol w="902942"/>
                <a:gridCol w="928694"/>
                <a:gridCol w="853722"/>
              </a:tblGrid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Anton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Valéria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Ladislav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Ladislava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Róbert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Vasil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Alojz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otcov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Beáta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Žaneta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MDD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Paulína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Peter, Pavol, Petra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Xénia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Stanislava 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Blanka, 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Bianka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Sidónia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Melánia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  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Karolína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Margaréta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Lenka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Dobroslava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Vratislav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Tadeáš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Laura</a:t>
                      </a:r>
                      <a:endParaRPr lang="sk-SK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Alfréd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373216" y="3851920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93" descr="MC9000896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3059832"/>
            <a:ext cx="1412776" cy="13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3" descr="MC9000896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0648" y="467544"/>
            <a:ext cx="1402239" cy="12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Lienka\My Documents\My Pictures\2015-11-04\Scan2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520"/>
            <a:ext cx="2808312" cy="397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896828" y="1835696"/>
            <a:ext cx="20185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Nepreletím celý svet,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za minútu, ani päť.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Túžim však tiež pomáhať,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hasiť, liečiť, vzdelávať.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21896" y="428396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Nándor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848" y="-540568"/>
            <a:ext cx="2366020" cy="1524000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Júl 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764704" y="4644008"/>
          <a:ext cx="5500725" cy="4235633"/>
        </p:xfrm>
        <a:graphic>
          <a:graphicData uri="http://schemas.openxmlformats.org/drawingml/2006/table">
            <a:tbl>
              <a:tblPr/>
              <a:tblGrid>
                <a:gridCol w="885824"/>
                <a:gridCol w="850348"/>
                <a:gridCol w="907034"/>
                <a:gridCol w="1000132"/>
                <a:gridCol w="1071570"/>
                <a:gridCol w="785817"/>
              </a:tblGrid>
              <a:tr h="46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svätého Cyrila a Metóda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Patrícia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Margita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Iľja, Eliáš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Božena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Kamil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Krištof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Henrich, Šarlota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Magdaléna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Berta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Lujza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Oľga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Libuša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Amália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Ignác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5" name="Picture 1" descr="C:\Documents and Settings\Lienka\My Documents\My Pictures\2015-11-04\Scan2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7932" y="-5603"/>
            <a:ext cx="2982175" cy="421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87" descr="MC9004347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539552"/>
            <a:ext cx="14069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656950" y="3635896"/>
            <a:ext cx="17540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Začali sa prázdniny,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už mi strašne chýbali.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Tešíme sa na vodu,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šantenie a pohodu.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81128" y="3275856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Izabela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696" y="0"/>
            <a:ext cx="2016224" cy="1524000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August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6" name="Group 279"/>
          <p:cNvGraphicFramePr>
            <a:graphicFrameLocks noGrp="1"/>
          </p:cNvGraphicFramePr>
          <p:nvPr/>
        </p:nvGraphicFramePr>
        <p:xfrm>
          <a:off x="857232" y="4572000"/>
          <a:ext cx="5357850" cy="4142390"/>
        </p:xfrm>
        <a:graphic>
          <a:graphicData uri="http://schemas.openxmlformats.org/drawingml/2006/table">
            <a:tbl>
              <a:tblPr/>
              <a:tblGrid>
                <a:gridCol w="874819"/>
                <a:gridCol w="871820"/>
                <a:gridCol w="877819"/>
                <a:gridCol w="791364"/>
                <a:gridCol w="966743"/>
                <a:gridCol w="975285"/>
              </a:tblGrid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Božidara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Oskar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Tichomír,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Tichomíra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Výročie SNP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Nikola, 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Nikolaj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Gustáv,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Gustáva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Leonard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Filip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Ružena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Jerguš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Vavrinec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Milica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Bartolomej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Dominik, Dominika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Elena,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Ľudovít, Ľudovíta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Hortenzia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Samuel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Jozefína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Anabela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Štefánia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Mojmír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Augustín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1" name="Picture 1" descr="C:\Documents and Settings\Lienka\My Documents\My Pictures\2015-11-04\Scan2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3528"/>
            <a:ext cx="2736304" cy="386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84" descr="MC9004347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1115616"/>
            <a:ext cx="1177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64704" y="2627784"/>
            <a:ext cx="22028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Prázdniny sa rýchlo končia,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užime si ešte slnka,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leňošenia  pri vode,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a dobrôtok v záhrade.</a:t>
            </a: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1365</Words>
  <Application>Microsoft Office PowerPoint</Application>
  <PresentationFormat>Předvádění na obrazovce (4:3)</PresentationFormat>
  <Paragraphs>972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Motív Office</vt:lpstr>
      <vt:lpstr>Snímek 1</vt:lpstr>
      <vt:lpstr>JANUÁR 2016  </vt:lpstr>
      <vt:lpstr>FEBRUÁR </vt:lpstr>
      <vt:lpstr>Snímek 4</vt:lpstr>
      <vt:lpstr>APRÍL </vt:lpstr>
      <vt:lpstr>Snímek 6</vt:lpstr>
      <vt:lpstr>Jún</vt:lpstr>
      <vt:lpstr>Júl </vt:lpstr>
      <vt:lpstr>August</vt:lpstr>
      <vt:lpstr>September </vt:lpstr>
      <vt:lpstr>Október </vt:lpstr>
      <vt:lpstr>November </vt:lpstr>
      <vt:lpstr>December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Pc</cp:lastModifiedBy>
  <cp:revision>362</cp:revision>
  <dcterms:created xsi:type="dcterms:W3CDTF">2013-11-20T07:45:59Z</dcterms:created>
  <dcterms:modified xsi:type="dcterms:W3CDTF">2015-11-25T12:29:44Z</dcterms:modified>
</cp:coreProperties>
</file>