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6858000" cy="9144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5878" autoAdjust="0"/>
  </p:normalViewPr>
  <p:slideViewPr>
    <p:cSldViewPr>
      <p:cViewPr>
        <p:scale>
          <a:sx n="51" d="100"/>
          <a:sy n="51" d="100"/>
        </p:scale>
        <p:origin x="-2472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1CE0-7E2E-4B1E-AF85-A80E92900024}" type="datetimeFigureOut">
              <a:rPr lang="sk-SK" smtClean="0"/>
              <a:pPr/>
              <a:t>2.12.2014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B109-33C4-4A1D-A4C1-57E3FD2A61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0" y="251519"/>
            <a:ext cx="6858000" cy="806489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endParaRPr lang="sk-SK" sz="4800" kern="10" normalizeH="1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sk-SK" sz="4800" kern="10" normalizeH="1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88913" y="8100392"/>
            <a:ext cx="66690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b="1" i="1" dirty="0"/>
              <a:t>Detský domov „Lienka“ Veľké Kapušany</a:t>
            </a:r>
          </a:p>
          <a:p>
            <a:pPr algn="ctr"/>
            <a:r>
              <a:rPr lang="sk-SK" sz="1600" i="1" dirty="0" err="1"/>
              <a:t>ul.Juraja</a:t>
            </a:r>
            <a:r>
              <a:rPr lang="sk-SK" sz="1600" i="1" dirty="0"/>
              <a:t> </a:t>
            </a:r>
            <a:r>
              <a:rPr lang="sk-SK" sz="1600" i="1" dirty="0" err="1"/>
              <a:t>Dózsu</a:t>
            </a:r>
            <a:r>
              <a:rPr lang="sk-SK" sz="1600" i="1" dirty="0"/>
              <a:t> 32, 079 01 Veľké </a:t>
            </a:r>
            <a:r>
              <a:rPr lang="sk-SK" sz="1600" i="1" dirty="0" smtClean="0"/>
              <a:t>Kapušany</a:t>
            </a:r>
          </a:p>
          <a:p>
            <a:pPr algn="ctr"/>
            <a:r>
              <a:rPr lang="sk-SK" sz="1600" i="1" dirty="0" err="1" smtClean="0"/>
              <a:t>www.dedlienka.sk</a:t>
            </a:r>
            <a:endParaRPr lang="sk-SK" sz="1600" i="1" dirty="0" smtClean="0"/>
          </a:p>
          <a:p>
            <a:pPr algn="ctr"/>
            <a:endParaRPr lang="sk-SK" sz="2000" i="1" dirty="0"/>
          </a:p>
        </p:txBody>
      </p:sp>
      <p:pic>
        <p:nvPicPr>
          <p:cNvPr id="3" name="Picture 2" descr="C:\Documents and Settings\Lienka\Desktop\reprezentácia DeD\kalendár\kalendár 2015\CIMG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5616"/>
            <a:ext cx="6858000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élník 8"/>
          <p:cNvSpPr/>
          <p:nvPr/>
        </p:nvSpPr>
        <p:spPr>
          <a:xfrm>
            <a:off x="404664" y="827584"/>
            <a:ext cx="6120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Kalendár 2015</a:t>
            </a:r>
            <a:endParaRPr lang="sk-SK" sz="8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92696" y="6804248"/>
            <a:ext cx="5760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Cestujeme s </a:t>
            </a:r>
            <a:r>
              <a:rPr lang="cs-CZ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Lienkou</a:t>
            </a:r>
            <a:endParaRPr lang="cs-CZ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0808" y="-396552"/>
            <a:ext cx="3014092" cy="1397504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6"/>
                </a:solidFill>
                <a:latin typeface="Garamond" pitchFamily="18" charset="0"/>
              </a:rPr>
              <a:t>September </a:t>
            </a:r>
            <a:endParaRPr lang="sk-SK" b="1" i="1" dirty="0">
              <a:solidFill>
                <a:schemeClr val="accent6"/>
              </a:solidFill>
              <a:latin typeface="Garamond" pitchFamily="18" charset="0"/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620688" y="4932040"/>
          <a:ext cx="5694131" cy="3924053"/>
        </p:xfrm>
        <a:graphic>
          <a:graphicData uri="http://schemas.openxmlformats.org/drawingml/2006/table">
            <a:tbl>
              <a:tblPr/>
              <a:tblGrid>
                <a:gridCol w="804965"/>
                <a:gridCol w="804965"/>
                <a:gridCol w="1012367"/>
                <a:gridCol w="1123842"/>
                <a:gridCol w="1048919"/>
                <a:gridCol w="899073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Marianna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Ľudomil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Matúš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Václav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ústavy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Miriama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Sedem bolestná Panna Mária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Móric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Michaela 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Martina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Ľudmila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Zdenka</a:t>
                      </a:r>
                      <a:endParaRPr lang="sk-SK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Jarolím</a:t>
                      </a:r>
                      <a:endParaRPr lang="sk-SK" sz="9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Belo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Oleg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Olympia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Ľuboš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Rozália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Bystrík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Eugénia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Vladislav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Regína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Mária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Konštantín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Alica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Ctibor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Cyprián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Lienka\Desktop\reprezentácia DeD\kalendár\kalendár 2015\CIMG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539552"/>
            <a:ext cx="4603775" cy="345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80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7604">
            <a:off x="1541335" y="2175295"/>
            <a:ext cx="714380" cy="8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5"/>
          <p:cNvSpPr txBox="1"/>
          <p:nvPr/>
        </p:nvSpPr>
        <p:spPr>
          <a:xfrm rot="20423464">
            <a:off x="476672" y="3995936"/>
            <a:ext cx="79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</a:rPr>
              <a:t>Škola volá!</a:t>
            </a:r>
            <a:endParaRPr lang="sk-SK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84784" y="406794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 septembri nás škola volá!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Zbohom  letné radosti ,prichádzajú starosti.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 Pobalíme školské tašky , odložíme všetky  hračky.</a:t>
            </a:r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53136" y="3851920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Dávid, Marian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4704" y="0"/>
            <a:ext cx="5544616" cy="533408"/>
          </a:xfrm>
        </p:spPr>
        <p:txBody>
          <a:bodyPr vert="horz">
            <a:normAutofit fontScale="90000"/>
          </a:bodyPr>
          <a:lstStyle/>
          <a:p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Okt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ó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ber </a:t>
            </a:r>
            <a:endParaRPr lang="sk-SK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6" name="Group 327"/>
          <p:cNvGraphicFramePr>
            <a:graphicFrameLocks noGrp="1"/>
          </p:cNvGraphicFramePr>
          <p:nvPr/>
        </p:nvGraphicFramePr>
        <p:xfrm>
          <a:off x="404664" y="4788024"/>
          <a:ext cx="6096194" cy="4069080"/>
        </p:xfrm>
        <a:graphic>
          <a:graphicData uri="http://schemas.openxmlformats.org/drawingml/2006/table">
            <a:tbl>
              <a:tblPr/>
              <a:tblGrid>
                <a:gridCol w="1027193"/>
                <a:gridCol w="1027193"/>
                <a:gridCol w="893224"/>
                <a:gridCol w="1205841"/>
                <a:gridCol w="1004867"/>
                <a:gridCol w="937876"/>
              </a:tblGrid>
              <a:tr h="56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Viera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Maximilián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Kristián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Demeter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Natália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Koloman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Vendelín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Sabína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Eliška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Uršuľa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578">
                <a:tc>
                  <a:txBody>
                    <a:bodyPr/>
                    <a:lstStyle/>
                    <a:p>
                      <a:r>
                        <a:rPr lang="sk-SK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sk-SK" sz="2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lang="sk-SK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Arnold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Brigita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Terézia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Sergej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Klára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Dionýz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Vladimíra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Alojza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Šimon,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Simona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Slavomíra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Hedviga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Kvetoslava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Aurélia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František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Valentína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Lukáš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Aurel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268760" y="478802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				</a:t>
            </a:r>
            <a:endParaRPr lang="sk-SK" i="1" dirty="0"/>
          </a:p>
        </p:txBody>
      </p:sp>
      <p:pic>
        <p:nvPicPr>
          <p:cNvPr id="5122" name="Picture 2" descr="C:\Documents and Settings\Lienka\Desktop\reprezentácia DeD\kalendár\kalendár 2015\CIMG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611560"/>
            <a:ext cx="4745088" cy="35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37" descr="MC9002394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152" y="323528"/>
            <a:ext cx="1190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7" descr="MC9002394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251520"/>
            <a:ext cx="1190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01208" y="3995936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Dezider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28800" y="4211960"/>
            <a:ext cx="382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Babie leto vonku vládne, pavučinky deťom pradie.</a:t>
            </a:r>
          </a:p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Slnko je už zubaté, pavúčiky usmiate.</a:t>
            </a:r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48" y="0"/>
            <a:ext cx="908720" cy="4067944"/>
          </a:xfrm>
        </p:spPr>
        <p:txBody>
          <a:bodyPr vert="vert270">
            <a:normAutofit/>
          </a:bodyPr>
          <a:lstStyle/>
          <a:p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November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 </a:t>
            </a:r>
            <a:endParaRPr lang="sk-SK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229200" y="1763688"/>
            <a:ext cx="16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/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260648" y="4661956"/>
          <a:ext cx="6309318" cy="4482044"/>
        </p:xfrm>
        <a:graphic>
          <a:graphicData uri="http://schemas.openxmlformats.org/drawingml/2006/table">
            <a:tbl>
              <a:tblPr/>
              <a:tblGrid>
                <a:gridCol w="925000"/>
                <a:gridCol w="925000"/>
                <a:gridCol w="881085"/>
                <a:gridCol w="911407"/>
                <a:gridCol w="1105758"/>
                <a:gridCol w="780534"/>
                <a:gridCol w="780534"/>
              </a:tblGrid>
              <a:tr h="59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Pamiatka zosnulých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Teodor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Agnesa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Ondrej, </a:t>
                      </a: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andrej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boja za slobodu a demokraciu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Klaudia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Emília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Martin,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Maroš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Katarína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Imrich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Svätopluk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Alžbeta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Kornel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Renáta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Félix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Elvíra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Henrieta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všetkých svätých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Denis, Denisa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Bohumír, Bohumíra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Leopold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Leopolda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Cecília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Vratko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Lienka\Desktop\reprezentácia DeD\kalendár\kalendár 2015\CIMG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53955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86" descr="MC90041353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539552"/>
            <a:ext cx="145536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6" descr="MC90041353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2627784"/>
            <a:ext cx="1368152" cy="11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013176" y="3779912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Patrik, </a:t>
            </a:r>
            <a:r>
              <a:rPr lang="sk-SK" sz="10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28800" y="3995936"/>
            <a:ext cx="42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Farbou hýri celý les, listy  fúka vietor preč.</a:t>
            </a:r>
          </a:p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Stromy  sú už takmer holé, a  zvieratká schované v nore.</a:t>
            </a:r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24544"/>
            <a:ext cx="864096" cy="4176464"/>
          </a:xfrm>
        </p:spPr>
        <p:txBody>
          <a:bodyPr vert="vert270">
            <a:normAutofit/>
          </a:bodyPr>
          <a:lstStyle/>
          <a:p>
            <a:r>
              <a:rPr lang="sk-SK" b="1" i="1" dirty="0" smtClean="0">
                <a:solidFill>
                  <a:srgbClr val="00B050"/>
                </a:solidFill>
                <a:latin typeface="Garamond" pitchFamily="18" charset="0"/>
              </a:rPr>
              <a:t>December</a:t>
            </a:r>
            <a:r>
              <a:rPr lang="sk-SK" b="1" i="1" dirty="0" smtClean="0">
                <a:solidFill>
                  <a:srgbClr val="00B050"/>
                </a:solidFill>
              </a:rPr>
              <a:t> </a:t>
            </a:r>
            <a:endParaRPr lang="sk-SK" b="1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836712" y="4283968"/>
          <a:ext cx="5643869" cy="4604254"/>
        </p:xfrm>
        <a:graphic>
          <a:graphicData uri="http://schemas.openxmlformats.org/drawingml/2006/table">
            <a:tbl>
              <a:tblPr/>
              <a:tblGrid>
                <a:gridCol w="876535"/>
                <a:gridCol w="876535"/>
                <a:gridCol w="876535"/>
                <a:gridCol w="876535"/>
                <a:gridCol w="876535"/>
                <a:gridCol w="1261194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Ambróz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Branislava,Bronislava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Bohdan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Ivana,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Ivona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Edmund, Edmunda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Bibiána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Izabela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Albína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Nadežda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Dávid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sk-SK" sz="9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Oldrich</a:t>
                      </a:r>
                      <a:endParaRPr lang="sk-SK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Radúz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Kornélia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Štedrý deň,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Adam a Eva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Silvester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sk-SK" sz="9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Barbora,</a:t>
                      </a:r>
                      <a:r>
                        <a:rPr lang="sk-SK" sz="9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Barbara</a:t>
                      </a:r>
                      <a:endParaRPr lang="sk-SK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Sláva,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Slávka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1.Sviatok vianočný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Otília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Judita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2.Sviatok vianočný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Štefan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Mikuláš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Dagmara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Filoména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C:\Documents and Settings\Lienka\Desktop\reprezentácia DeD\kalendár\kalendár 2015\CIMG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251520"/>
            <a:ext cx="4555771" cy="341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104" y="539552"/>
            <a:ext cx="1239127" cy="276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12" descr="http://www.vychovavatelka.sk/zaujmove_cinnosti/spolocenskovedna/zvyky%20a%20tradicie/Vianoce/obrazky/angel1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85184" y="7020272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0" y="3563888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Je tu čas Vianoc, zas prišiel k nám, dúfam, že máš sa a nie si sám.</a:t>
            </a:r>
            <a:b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Je tu čas Vianoc, pre všetkých nás, na  chvíľu skúsme spomaliť  čas.</a:t>
            </a:r>
          </a:p>
          <a:p>
            <a:pPr algn="just"/>
            <a:r>
              <a:rPr lang="sk-SK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	            </a:t>
            </a:r>
            <a:r>
              <a:rPr lang="sk-SK" sz="9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sk-SK" sz="9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Habera</a:t>
            </a:r>
            <a:r>
              <a:rPr lang="sk-SK" sz="9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48" y="0"/>
            <a:ext cx="6172200" cy="1142976"/>
          </a:xfrm>
        </p:spPr>
        <p:txBody>
          <a:bodyPr>
            <a:normAutofit fontScale="90000"/>
          </a:bodyPr>
          <a:lstStyle/>
          <a:p>
            <a:r>
              <a:rPr lang="en-US" b="1" i="1" kern="1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JANUÁR</a:t>
            </a:r>
            <a:r>
              <a:rPr lang="sk-SK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 2015</a:t>
            </a:r>
            <a:r>
              <a:rPr lang="en-US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en-US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</a:br>
            <a:endParaRPr lang="sk-SK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6" name="Group 341"/>
          <p:cNvGraphicFramePr>
            <a:graphicFrameLocks noGrp="1"/>
          </p:cNvGraphicFramePr>
          <p:nvPr/>
        </p:nvGraphicFramePr>
        <p:xfrm>
          <a:off x="476672" y="4716016"/>
          <a:ext cx="6096169" cy="4201474"/>
        </p:xfrm>
        <a:graphic>
          <a:graphicData uri="http://schemas.openxmlformats.org/drawingml/2006/table">
            <a:tbl>
              <a:tblPr/>
              <a:tblGrid>
                <a:gridCol w="1016028"/>
                <a:gridCol w="1080321"/>
                <a:gridCol w="1048174"/>
                <a:gridCol w="1128804"/>
                <a:gridCol w="1048174"/>
                <a:gridCol w="774668"/>
              </a:tblGrid>
              <a:tr h="63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Ernest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Traja králi, Antónia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Rastislav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Dalibor, Sebastián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Bohuš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Radovan, Radovana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Vincent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Alfonz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Nový rok, Deň vzniku SR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Severín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Dobroslav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Gašpar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Kristína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Daniela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Dáša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Nataša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Timotej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31</a:t>
                      </a:r>
                    </a:p>
                    <a:p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Emil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Drahoslav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Malvína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Bohdana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Gejza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36" descr="dglxasset[5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85569">
            <a:off x="1622508" y="6004324"/>
            <a:ext cx="900662" cy="5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Lienka\Desktop\reprezentácia DeD\kalendár\kalendár 2015\CIMG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61156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953606" y="4067944"/>
            <a:ext cx="517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Nový  rok sa začína, na starý  sa  len  spomína,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 Novom roku želám zdravie, šťastie,  lásku a na tvári žiadnu vrásku.</a:t>
            </a:r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9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156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9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248" y="68356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9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4380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9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248" y="2915816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085184" y="3779912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Patrik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1524000"/>
          </a:xfrm>
        </p:spPr>
        <p:txBody>
          <a:bodyPr/>
          <a:lstStyle/>
          <a:p>
            <a:r>
              <a:rPr lang="en-US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FEBRU</a:t>
            </a:r>
            <a:r>
              <a:rPr lang="sk-SK" b="1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ÁR</a:t>
            </a: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endParaRPr lang="sk-SK" dirty="0"/>
          </a:p>
        </p:txBody>
      </p:sp>
      <p:pic>
        <p:nvPicPr>
          <p:cNvPr id="4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6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9" descr="Zobrazit podrob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75" y="68356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290"/>
          <p:cNvGraphicFramePr>
            <a:graphicFrameLocks noGrp="1"/>
          </p:cNvGraphicFramePr>
          <p:nvPr/>
        </p:nvGraphicFramePr>
        <p:xfrm>
          <a:off x="764704" y="4860032"/>
          <a:ext cx="5301904" cy="4018638"/>
        </p:xfrm>
        <a:graphic>
          <a:graphicData uri="http://schemas.openxmlformats.org/drawingml/2006/table">
            <a:tbl>
              <a:tblPr/>
              <a:tblGrid>
                <a:gridCol w="848304"/>
                <a:gridCol w="848304"/>
                <a:gridCol w="848304"/>
                <a:gridCol w="975552"/>
                <a:gridCol w="890720"/>
                <a:gridCol w="89072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Erik, 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Ida, Liana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Roman, Romana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Blažej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Gabriela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Miloslava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Matej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Veronika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Dezider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Jaromír, Jaromíra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Frederik,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Frederika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Agáta 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Dorota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Arpád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Valentín, Deň zaľúbených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Eleonóra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Zlatica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Tatiana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Zoja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Estela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C:\Documents and Settings\Lienka\Desktop\reprezentácia DeD\kalendár\kalendár 2015\CIMG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760" y="683568"/>
            <a:ext cx="4456379" cy="334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1484784" y="42119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My sme deti šťastné, aj keď nebývame doma.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Naše tety radi máme, veľa dobrých ľudí spoznávame.</a:t>
            </a:r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81128" y="3923928"/>
            <a:ext cx="1053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Dominik, Tomáš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 rot="5400000">
            <a:off x="-261614" y="1565870"/>
            <a:ext cx="1799802" cy="755278"/>
          </a:xfrm>
          <a:prstGeom prst="rect">
            <a:avLst/>
          </a:prstGeom>
        </p:spPr>
        <p:txBody>
          <a:bodyPr vert="vert270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40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  <a:t>MAREC</a:t>
            </a:r>
          </a:p>
        </p:txBody>
      </p:sp>
      <p:sp>
        <p:nvSpPr>
          <p:cNvPr id="5182" name="TextovéPole 9"/>
          <p:cNvSpPr txBox="1">
            <a:spLocks noChangeArrowheads="1"/>
          </p:cNvSpPr>
          <p:nvPr/>
        </p:nvSpPr>
        <p:spPr bwMode="auto">
          <a:xfrm>
            <a:off x="2420938" y="4284663"/>
            <a:ext cx="2224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sz="1200"/>
          </a:p>
          <a:p>
            <a:endParaRPr lang="sk-SK" sz="1200"/>
          </a:p>
          <a:p>
            <a:endParaRPr lang="sk-SK" sz="1200"/>
          </a:p>
        </p:txBody>
      </p:sp>
      <p:graphicFrame>
        <p:nvGraphicFramePr>
          <p:cNvPr id="8" name="Group 289"/>
          <p:cNvGraphicFramePr>
            <a:graphicFrameLocks noGrp="1"/>
          </p:cNvGraphicFramePr>
          <p:nvPr/>
        </p:nvGraphicFramePr>
        <p:xfrm>
          <a:off x="404664" y="4427984"/>
          <a:ext cx="6068774" cy="4555897"/>
        </p:xfrm>
        <a:graphic>
          <a:graphicData uri="http://schemas.openxmlformats.org/drawingml/2006/table">
            <a:tbl>
              <a:tblPr/>
              <a:tblGrid>
                <a:gridCol w="780933"/>
                <a:gridCol w="781270"/>
                <a:gridCol w="781270"/>
                <a:gridCol w="961368"/>
                <a:gridCol w="1021453"/>
                <a:gridCol w="841197"/>
                <a:gridCol w="901283"/>
              </a:tblGrid>
              <a:tr h="50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Anežka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Františka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Boleslav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Vieroslav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Bohumil, Bohumila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Branislav,</a:t>
                      </a:r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Bronislav, Bruno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Benjamín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Kazimír, Kazimíra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11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Angela,</a:t>
                      </a:r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Angelika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Eduard, Eduarda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k-SK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Fridrich,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Friderika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12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Gregor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Jozef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Emanuel, Emanuela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Radoslav, Radoslava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Vlastimil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Víťazoslav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Tomáš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Blahoslav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Soňa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 </a:t>
                      </a: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Alana ,    MDŽ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Svetlana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Beňadik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Miroslav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Lienka\Desktop\reprezentácia DeD\kalendár\kalendár 2015\CIMG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251520"/>
            <a:ext cx="4433053" cy="332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764704" y="3779912"/>
            <a:ext cx="52715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Rozmýšľam nad tým, ako by  to bolo, keby ma rodičia  zobrali domov.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Čakám na nich každý deň, tak veľa povedať im chcem.</a:t>
            </a:r>
          </a:p>
          <a:p>
            <a:endParaRPr lang="sk-SK" dirty="0"/>
          </a:p>
        </p:txBody>
      </p:sp>
      <p:pic>
        <p:nvPicPr>
          <p:cNvPr id="2050" name="Picture 2" descr="C:\Documents and Settings\Lienka\Local Settings\Temporary Internet Files\Content.IE5\1QGGRTWV\MC9001228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152" y="1475656"/>
            <a:ext cx="1707888" cy="171321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509120" y="3491880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Rodinný dom č. 5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680" y="251520"/>
            <a:ext cx="5678388" cy="821440"/>
          </a:xfrm>
        </p:spPr>
        <p:txBody>
          <a:bodyPr>
            <a:normAutofit fontScale="90000"/>
          </a:bodyPr>
          <a:lstStyle/>
          <a:p>
            <a:r>
              <a:rPr lang="sk-SK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  <a:t>APRÍL</a:t>
            </a:r>
            <a:br>
              <a:rPr lang="sk-SK" b="1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 pitchFamily="18" charset="0"/>
              </a:rPr>
            </a:br>
            <a:endParaRPr lang="sk-SK" b="1" dirty="0"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97152" y="755576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1600" dirty="0"/>
          </a:p>
        </p:txBody>
      </p:sp>
      <p:graphicFrame>
        <p:nvGraphicFramePr>
          <p:cNvPr id="6" name="Group 299"/>
          <p:cNvGraphicFramePr>
            <a:graphicFrameLocks noGrp="1"/>
          </p:cNvGraphicFramePr>
          <p:nvPr/>
        </p:nvGraphicFramePr>
        <p:xfrm>
          <a:off x="260648" y="4788024"/>
          <a:ext cx="6264696" cy="4103655"/>
        </p:xfrm>
        <a:graphic>
          <a:graphicData uri="http://schemas.openxmlformats.org/drawingml/2006/table">
            <a:tbl>
              <a:tblPr/>
              <a:tblGrid>
                <a:gridCol w="810321"/>
                <a:gridCol w="1233287"/>
                <a:gridCol w="1196753"/>
                <a:gridCol w="1080120"/>
                <a:gridCol w="1152128"/>
                <a:gridCol w="792087"/>
              </a:tblGrid>
              <a:tr h="578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Veľkonočný pondelok,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Irena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Zoltán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Justín, Justína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Ervín, Ervína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Jarmila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Hugo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Albert, Alberta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Slavomír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Dana, Danica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Vojtech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Anastázia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Veľký piatok, 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Richard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Rudolf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Juraj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Izidor,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Izidora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Július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Valér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Marek,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Veľkonočná nedeľa, Miroslava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Estera,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Jaroslava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85" descr="dglxasset[6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6073">
            <a:off x="1532114" y="4625350"/>
            <a:ext cx="838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20688" y="1259632"/>
            <a:ext cx="24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dirty="0"/>
          </a:p>
        </p:txBody>
      </p:sp>
      <p:pic>
        <p:nvPicPr>
          <p:cNvPr id="8194" name="Picture 2" descr="C:\Documents and Settings\Lienka\Desktop\reprezentácia DeD\kalendár\kalendár 2015\CIMG0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539552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1628800" y="3707904"/>
            <a:ext cx="41569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Víťazné auto v súťaži  „Tvárne auto“ : teta  Danka, Beátka, Nikolka, Alenka,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40768" y="3995936"/>
            <a:ext cx="4491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Mám ja auto Volkswagen, prejdeme s ním celú zem.</a:t>
            </a:r>
          </a:p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Uvidíme hory, rieky, jazerá, ..... </a:t>
            </a:r>
          </a:p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Obletíme krásne mestá,  naším  autom z perníkového cesta .</a:t>
            </a:r>
          </a:p>
          <a:p>
            <a:endParaRPr lang="sk-SK" dirty="0"/>
          </a:p>
        </p:txBody>
      </p:sp>
      <p:pic>
        <p:nvPicPr>
          <p:cNvPr id="102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051720"/>
            <a:ext cx="1819656" cy="166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26"/>
          <p:cNvGraphicFramePr>
            <a:graphicFrameLocks noGrp="1"/>
          </p:cNvGraphicFramePr>
          <p:nvPr/>
        </p:nvGraphicFramePr>
        <p:xfrm>
          <a:off x="332656" y="4499992"/>
          <a:ext cx="6093295" cy="4372028"/>
        </p:xfrm>
        <a:graphic>
          <a:graphicData uri="http://schemas.openxmlformats.org/drawingml/2006/table">
            <a:tbl>
              <a:tblPr/>
              <a:tblGrid>
                <a:gridCol w="1015549"/>
                <a:gridCol w="1049321"/>
                <a:gridCol w="1045756"/>
                <a:gridCol w="1066373"/>
                <a:gridCol w="946816"/>
                <a:gridCol w="969480"/>
              </a:tblGrid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Florián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Floriána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Blažena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Vanesa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Pankrác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Gertrúda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Hermína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Bernard, Bernarda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Iveta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Bonifác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Viliam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práce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víťazstva nad fašizmom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Žofia, Sofia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Júlia, Juliana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Vilma,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Žigmund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Rolanda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Svetozár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Želmíra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Ferdinand,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Ferdinanda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Galina, Timea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Viktória,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matiek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Gizela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k-SK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algn="ctr"/>
                      <a:r>
                        <a:rPr lang="sk-SK" sz="9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Petronela,</a:t>
                      </a:r>
                      <a:r>
                        <a:rPr lang="sk-SK" sz="9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Nela</a:t>
                      </a:r>
                      <a:endParaRPr lang="sk-SK" sz="9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844824" y="0"/>
            <a:ext cx="3086100" cy="114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1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MÁJ</a:t>
            </a:r>
            <a:br>
              <a:rPr kumimoji="0" lang="sk-SK" sz="4400" b="1" i="1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6146" name="Picture 2" descr="C:\Documents and Settings\Lienka\Desktop\reprezentácia DeD\kalendár\kalendár 2015\CIMG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467544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187007" y="3923928"/>
            <a:ext cx="44165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Krížom – krážom, tam aj späť, s  Lienkou obletím celý svet.</a:t>
            </a:r>
          </a:p>
          <a:p>
            <a:pPr algn="ctr"/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Pozriem si moria, lesy a vrátim sa  medzi deti.</a:t>
            </a:r>
          </a:p>
          <a:p>
            <a:endParaRPr lang="sk-SK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4704" y="2627784"/>
            <a:ext cx="338554" cy="1099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Radko, Tibor, Laco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ienka\Local Settings\Temporary Internet Files\Content.IE5\KRN7ZU3Z\MM91000113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61248" y="611560"/>
            <a:ext cx="1196752" cy="90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656" y="-468560"/>
            <a:ext cx="6172200" cy="1524000"/>
          </a:xfrm>
        </p:spPr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Jún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085184" y="161967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/>
          </a:p>
        </p:txBody>
      </p:sp>
      <p:graphicFrame>
        <p:nvGraphicFramePr>
          <p:cNvPr id="6" name="Group 281"/>
          <p:cNvGraphicFramePr>
            <a:graphicFrameLocks noGrp="1"/>
          </p:cNvGraphicFramePr>
          <p:nvPr/>
        </p:nvGraphicFramePr>
        <p:xfrm>
          <a:off x="692696" y="4572000"/>
          <a:ext cx="5568630" cy="4342469"/>
        </p:xfrm>
        <a:graphic>
          <a:graphicData uri="http://schemas.openxmlformats.org/drawingml/2006/table">
            <a:tbl>
              <a:tblPr/>
              <a:tblGrid>
                <a:gridCol w="870471"/>
                <a:gridCol w="950831"/>
                <a:gridCol w="1061970"/>
                <a:gridCol w="902942"/>
                <a:gridCol w="928694"/>
                <a:gridCol w="853722"/>
              </a:tblGrid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Žaneta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MDD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Paulína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Peter, Pavol , Petra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Xénia</a:t>
                      </a: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Stanislava 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Blanka, </a:t>
                      </a: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Bianka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Sidónia,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Melánia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  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Karolína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Margaréta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Adolf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algn="ctr"/>
                      <a:r>
                        <a:rPr lang="sk-SK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Lenka 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Dobroslava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Vratislav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Tadeáš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Laura</a:t>
                      </a:r>
                      <a:endParaRPr lang="sk-SK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Zlatko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Alfréd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Adriána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Anton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Valéria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Ladislav,Ladislava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Róbert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Vasil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Alojz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Deň otcov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Beáta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Lienka\Desktop\reprezentácia DeD\kalendár\kalendár 2015\CIMG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467544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5373216" y="3851920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40768" y="3995936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Končí sa nám školský rok, prázdniny sú už na skok.</a:t>
            </a:r>
          </a:p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Tešíme sa ostošesť, spoznáme pár krásnych miest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8" name="Picture 293" descr="MC90008964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160" y="611560"/>
            <a:ext cx="1412776" cy="13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3" descr="MC90008964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0647" y="2627784"/>
            <a:ext cx="1402239" cy="12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848" y="-540568"/>
            <a:ext cx="2366020" cy="1524000"/>
          </a:xfrm>
        </p:spPr>
        <p:txBody>
          <a:bodyPr/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Júl 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7" name="Group 279"/>
          <p:cNvGraphicFramePr>
            <a:graphicFrameLocks noGrp="1"/>
          </p:cNvGraphicFramePr>
          <p:nvPr/>
        </p:nvGraphicFramePr>
        <p:xfrm>
          <a:off x="692696" y="4427984"/>
          <a:ext cx="5500725" cy="4419168"/>
        </p:xfrm>
        <a:graphic>
          <a:graphicData uri="http://schemas.openxmlformats.org/drawingml/2006/table">
            <a:tbl>
              <a:tblPr/>
              <a:tblGrid>
                <a:gridCol w="885824"/>
                <a:gridCol w="933237"/>
                <a:gridCol w="824145"/>
                <a:gridCol w="1000132"/>
                <a:gridCol w="1071570"/>
                <a:gridCol w="785817"/>
              </a:tblGrid>
              <a:tr h="46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Patrícia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Margita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Iľja, Eliáš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Božena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Kamil 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Krištof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Henrich, Šarlota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Magdaléna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Berta</a:t>
                      </a: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Lujza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Drahomír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Oľga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Libuša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Amália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Bohuslav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Vladimír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Ignác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Sviatok svätého Cyrila a Metóda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Lienka\Desktop\reprezentácia DeD\kalendár\kalendár 2015\CIMG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53955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87" descr="MC9004347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544"/>
            <a:ext cx="193451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844824" y="377991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Slniečko nám ukazuje  svoje žlté lúče.</a:t>
            </a:r>
          </a:p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Leto je už v plnom prúde ,teraz už len teplo bude.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37112" y="3491880"/>
            <a:ext cx="968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Simona, </a:t>
            </a:r>
            <a:r>
              <a:rPr lang="sk-SK" sz="1000" dirty="0" err="1" smtClean="0">
                <a:latin typeface="Times New Roman" pitchFamily="18" charset="0"/>
                <a:cs typeface="Times New Roman" pitchFamily="18" charset="0"/>
              </a:rPr>
              <a:t>Ibolya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0888" y="-324544"/>
            <a:ext cx="2016224" cy="1524000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  <a:latin typeface="Garamond" pitchFamily="18" charset="0"/>
              </a:rPr>
              <a:t>August</a:t>
            </a:r>
            <a:endParaRPr lang="sk-SK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6" name="Group 279"/>
          <p:cNvGraphicFramePr>
            <a:graphicFrameLocks noGrp="1"/>
          </p:cNvGraphicFramePr>
          <p:nvPr/>
        </p:nvGraphicFramePr>
        <p:xfrm>
          <a:off x="548680" y="4860032"/>
          <a:ext cx="5929353" cy="4145280"/>
        </p:xfrm>
        <a:graphic>
          <a:graphicData uri="http://schemas.openxmlformats.org/drawingml/2006/table">
            <a:tbl>
              <a:tblPr/>
              <a:tblGrid>
                <a:gridCol w="874819"/>
                <a:gridCol w="871820"/>
                <a:gridCol w="877819"/>
                <a:gridCol w="791364"/>
                <a:gridCol w="966743"/>
                <a:gridCol w="773394"/>
                <a:gridCol w="773394"/>
              </a:tblGrid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sk-SK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Jerguš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Vavrinec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Milica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Bartolomej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Dominik, Dominika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Elena,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Ľudovít, Ľudovíta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Hortenzia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Samuel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Št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Jozefína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Ľubomír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Anabela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Štefánia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Mojmír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Augustín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Božidara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Oskar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Marcela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Tichomír, Tichomíra</a:t>
                      </a: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Výročie SNP</a:t>
                      </a:r>
                      <a:endParaRPr kumimoji="0" lang="sk-SK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Gustáv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Gustáva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Ľubomíra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Leonard 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Filip</a:t>
                      </a:r>
                      <a:endParaRPr kumimoji="0" lang="sk-S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Ružena</a:t>
                      </a: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284" descr="MC90043473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520"/>
            <a:ext cx="1177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Lienka\Desktop\reprezentácia DeD\kalendár\kalendár 2015\CIMG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755576"/>
            <a:ext cx="4408373" cy="330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1484784" y="4283968"/>
            <a:ext cx="459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V diaľke už počujeme zvonec, prázdninám je pomaly koniec.</a:t>
            </a:r>
          </a:p>
          <a:p>
            <a:r>
              <a:rPr lang="sk-SK" sz="1400" i="1" dirty="0" smtClean="0">
                <a:latin typeface="Times New Roman" pitchFamily="18" charset="0"/>
                <a:cs typeface="Times New Roman" pitchFamily="18" charset="0"/>
              </a:rPr>
              <a:t>Slniečko  ešte stále svieti, tešme sa mu milé deti.</a:t>
            </a:r>
            <a:endParaRPr lang="sk-SK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57192" y="3923928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</a:rPr>
              <a:t>Peter</a:t>
            </a:r>
            <a:endParaRPr lang="sk-SK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1368</Words>
  <Application>Microsoft Office PowerPoint</Application>
  <PresentationFormat>Předvádění na obrazovce (4:3)</PresentationFormat>
  <Paragraphs>910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Motív Office</vt:lpstr>
      <vt:lpstr>Snímek 1</vt:lpstr>
      <vt:lpstr>JANUÁR 2015  </vt:lpstr>
      <vt:lpstr>FEBRUÁR </vt:lpstr>
      <vt:lpstr>Snímek 4</vt:lpstr>
      <vt:lpstr>APRÍL </vt:lpstr>
      <vt:lpstr>Snímek 6</vt:lpstr>
      <vt:lpstr>Jún</vt:lpstr>
      <vt:lpstr>Júl </vt:lpstr>
      <vt:lpstr>August</vt:lpstr>
      <vt:lpstr>September </vt:lpstr>
      <vt:lpstr>Október </vt:lpstr>
      <vt:lpstr>November </vt:lpstr>
      <vt:lpstr>December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Pc</cp:lastModifiedBy>
  <cp:revision>313</cp:revision>
  <dcterms:created xsi:type="dcterms:W3CDTF">2013-11-20T07:45:59Z</dcterms:created>
  <dcterms:modified xsi:type="dcterms:W3CDTF">2014-12-02T14:42:10Z</dcterms:modified>
</cp:coreProperties>
</file>